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5" r:id="rId4"/>
    <p:sldId id="266" r:id="rId5"/>
    <p:sldId id="267" r:id="rId6"/>
    <p:sldId id="268" r:id="rId7"/>
    <p:sldId id="270" r:id="rId8"/>
    <p:sldId id="273" r:id="rId9"/>
    <p:sldId id="272" r:id="rId10"/>
    <p:sldId id="264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6"/>
    <a:srgbClr val="1F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6337" autoAdjust="0"/>
  </p:normalViewPr>
  <p:slideViewPr>
    <p:cSldViewPr snapToGrid="0">
      <p:cViewPr>
        <p:scale>
          <a:sx n="66" d="100"/>
          <a:sy n="66" d="100"/>
        </p:scale>
        <p:origin x="-2052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CFBE-EE46-49F1-8B1F-9A08A0D9E20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A5924-1E22-4F6D-A4AD-8343C7A2E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3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A5924-1E22-4F6D-A4AD-8343C7A2E4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3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A5924-1E22-4F6D-A4AD-8343C7A2E4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5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6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5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7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6BC8-7918-4D7D-BCAB-9406F4D862A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22C0-1418-4FEA-9460-EA634421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00638" y="6477633"/>
            <a:ext cx="312097" cy="3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/>
            <a:endParaRPr lang="ru-RU" sz="153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566036" y="6477633"/>
            <a:ext cx="2600806" cy="3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059" bIns="0"/>
          <a:lstStyle/>
          <a:p>
            <a:pPr marL="45512"/>
            <a:endParaRPr lang="ru-RU" sz="1536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>
          <a:xfrm>
            <a:off x="2823930" y="416352"/>
            <a:ext cx="4694469" cy="840230"/>
          </a:xfrm>
        </p:spPr>
        <p:txBody>
          <a:bodyPr vert="horz" wrap="square" lIns="91440" tIns="45720" rIns="144134" bIns="45720" rtlCol="0" anchor="ctr">
            <a:spAutoFit/>
          </a:bodyPr>
          <a:lstStyle/>
          <a:p>
            <a:r>
              <a:rPr lang="ru-RU" sz="1800" b="1" dirty="0">
                <a:solidFill>
                  <a:srgbClr val="009AD6"/>
                </a:solidFill>
                <a:latin typeface="Arial" pitchFamily="34" charset="0"/>
                <a:cs typeface="Arial" pitchFamily="34" charset="0"/>
              </a:rPr>
              <a:t>ДЕПАРТАМЕНТ</a:t>
            </a:r>
            <a:br>
              <a:rPr lang="ru-RU" sz="1800" b="1" dirty="0">
                <a:solidFill>
                  <a:srgbClr val="009AD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9AD6"/>
                </a:solidFill>
                <a:latin typeface="Arial" pitchFamily="34" charset="0"/>
                <a:cs typeface="Arial" pitchFamily="34" charset="0"/>
              </a:rPr>
              <a:t>АРХИТЕКТУРЫ И СТРОИТЕЛЬСТВА</a:t>
            </a:r>
            <a:br>
              <a:rPr lang="ru-RU" sz="1800" b="1" dirty="0">
                <a:solidFill>
                  <a:srgbClr val="009AD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9AD6"/>
                </a:solidFill>
                <a:latin typeface="Arial" pitchFamily="34" charset="0"/>
                <a:cs typeface="Arial" pitchFamily="34" charset="0"/>
              </a:rPr>
              <a:t>ТОМСКОЙ ОБЛАСТИ</a:t>
            </a:r>
            <a:endParaRPr lang="en-US" sz="1800" b="1" dirty="0">
              <a:solidFill>
                <a:srgbClr val="009AD6"/>
              </a:solidFill>
              <a:latin typeface="Berlin Sans FB Demi" pitchFamily="34" charset="0"/>
              <a:ea typeface="ヒラギノ角ゴ ProN W6"/>
              <a:cs typeface="Arial" pitchFamily="34" charset="0"/>
              <a:sym typeface="Arial Bold"/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25532" y="6436386"/>
            <a:ext cx="3391664" cy="293991"/>
          </a:xfrm>
        </p:spPr>
        <p:txBody>
          <a:bodyPr vert="horz" wrap="square" lIns="91440" tIns="45720" rIns="144134" bIns="45720" rtlCol="0">
            <a:spAutoFit/>
          </a:bodyPr>
          <a:lstStyle/>
          <a:p>
            <a:pPr marL="45512" indent="0">
              <a:lnSpc>
                <a:spcPct val="80000"/>
              </a:lnSpc>
              <a:buNone/>
            </a:pPr>
            <a:r>
              <a:rPr lang="en-US" sz="1638" b="1" dirty="0">
                <a:solidFill>
                  <a:schemeClr val="bg1"/>
                </a:solidFill>
                <a:latin typeface="Arial" pitchFamily="34" charset="0"/>
                <a:ea typeface="Lucida Grande"/>
                <a:cs typeface="Arial" pitchFamily="34" charset="0"/>
                <a:sym typeface="Lucida Grande"/>
              </a:rPr>
              <a:t>ТОМСК – </a:t>
            </a:r>
            <a:r>
              <a:rPr lang="en-US" sz="1638" b="1" dirty="0" smtClean="0">
                <a:solidFill>
                  <a:schemeClr val="bg1"/>
                </a:solidFill>
                <a:latin typeface="Arial" pitchFamily="34" charset="0"/>
                <a:ea typeface="Lucida Grande"/>
                <a:cs typeface="Arial" pitchFamily="34" charset="0"/>
                <a:sym typeface="Lucida Grande"/>
              </a:rPr>
              <a:t>201</a:t>
            </a:r>
            <a:r>
              <a:rPr lang="ru-RU" sz="1638" b="1" dirty="0" smtClean="0">
                <a:solidFill>
                  <a:schemeClr val="bg1"/>
                </a:solidFill>
                <a:latin typeface="Arial" pitchFamily="34" charset="0"/>
                <a:ea typeface="Lucida Grande"/>
                <a:cs typeface="Arial" pitchFamily="34" charset="0"/>
                <a:sym typeface="Lucida Grande"/>
              </a:rPr>
              <a:t>8</a:t>
            </a:r>
            <a:endParaRPr lang="en-US" sz="1638" b="1" dirty="0">
              <a:solidFill>
                <a:schemeClr val="bg1"/>
              </a:solidFill>
              <a:latin typeface="Arial" pitchFamily="34" charset="0"/>
              <a:ea typeface="ヒラギノ角ゴ ProN W3"/>
              <a:cs typeface="Arial" pitchFamily="34" charset="0"/>
              <a:sym typeface="Lucida Grande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77372" y="2859856"/>
            <a:ext cx="115533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ПЕРЕХОД К ПРОЕКТНОМУ ФИНАНСИРОВАНИЮ СТРОИТЕЛЬНОЙ ОТРАСЛИ ТОМСКОЙ ОБЛАСТИ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198"/>
            <a:ext cx="11814630" cy="301897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55597"/>
              </p:ext>
            </p:extLst>
          </p:nvPr>
        </p:nvGraphicFramePr>
        <p:xfrm>
          <a:off x="1241201" y="242436"/>
          <a:ext cx="1230969" cy="118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5" imgW="2167817" imgH="2079000" progId="CorelDraw.Graphic.16">
                  <p:embed/>
                </p:oleObj>
              </mc:Choice>
              <mc:Fallback>
                <p:oleObj name="CorelDRAW" r:id="rId5" imgW="2167817" imgH="207900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1201" y="242436"/>
                        <a:ext cx="1230969" cy="118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7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9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814" y="5340212"/>
            <a:ext cx="3221071" cy="137555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проблемы внедрения проектного финансирования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812800"/>
            <a:ext cx="108421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Следует </a:t>
            </a:r>
            <a:r>
              <a:rPr lang="ru-RU" sz="2400" dirty="0"/>
              <a:t>отметить, что основные риски при проектном финансировании возлагаются непосредственно на кредитные </a:t>
            </a:r>
            <a:r>
              <a:rPr lang="ru-RU" sz="2400" dirty="0" smtClean="0"/>
              <a:t>организации. В </a:t>
            </a:r>
            <a:r>
              <a:rPr lang="ru-RU" sz="2400" dirty="0"/>
              <a:t>связи </a:t>
            </a:r>
            <a:r>
              <a:rPr lang="ru-RU" sz="2400" dirty="0" smtClean="0"/>
              <a:t>с этим, отсутствие </a:t>
            </a:r>
            <a:r>
              <a:rPr lang="ru-RU" sz="2400" dirty="0"/>
              <a:t>всех </a:t>
            </a:r>
            <a:r>
              <a:rPr lang="ru-RU" sz="2400" dirty="0" smtClean="0"/>
              <a:t>вышеизложенных </a:t>
            </a:r>
            <a:r>
              <a:rPr lang="ru-RU" sz="2400" dirty="0"/>
              <a:t>обстоятельств является определяющим фактором при принятии кредитными организациями решений об </a:t>
            </a:r>
            <a:r>
              <a:rPr lang="ru-RU" sz="2400" dirty="0" smtClean="0"/>
              <a:t>одобрении заявок </a:t>
            </a:r>
            <a:r>
              <a:rPr lang="ru-RU" sz="2400" dirty="0"/>
              <a:t>застройщиков на предоставление проектного </a:t>
            </a:r>
            <a:r>
              <a:rPr lang="ru-RU" sz="2400" dirty="0" smtClean="0"/>
              <a:t>финансирования. </a:t>
            </a:r>
            <a:r>
              <a:rPr lang="ru-RU" sz="2400" dirty="0"/>
              <a:t>	</a:t>
            </a:r>
            <a:r>
              <a:rPr lang="ru-RU" sz="2400" dirty="0" smtClean="0"/>
              <a:t>Предполагается, что постепенное </a:t>
            </a:r>
            <a:r>
              <a:rPr lang="ru-RU" sz="2400" dirty="0"/>
              <a:t>введение </a:t>
            </a:r>
            <a:r>
              <a:rPr lang="ru-RU" sz="2400" dirty="0" smtClean="0"/>
              <a:t>механизма привлечения денежных средств </a:t>
            </a:r>
            <a:r>
              <a:rPr lang="ru-RU" sz="2400" dirty="0"/>
              <a:t>дольщиков </a:t>
            </a:r>
            <a:r>
              <a:rPr lang="ru-RU" sz="2400" dirty="0" smtClean="0"/>
              <a:t>через </a:t>
            </a:r>
            <a:r>
              <a:rPr lang="ru-RU" sz="2400" dirty="0" err="1"/>
              <a:t>эскроу</a:t>
            </a:r>
            <a:r>
              <a:rPr lang="ru-RU" sz="2400" dirty="0"/>
              <a:t>-счета в уполномоченных </a:t>
            </a:r>
            <a:r>
              <a:rPr lang="ru-RU" sz="2400" dirty="0" smtClean="0"/>
              <a:t>банках отменит </a:t>
            </a:r>
            <a:r>
              <a:rPr lang="ru-RU" sz="2400" dirty="0"/>
              <a:t>долевое строительство в том виде, в котором оно существовало по состоянию на первое полугодие 2018 г. и </a:t>
            </a:r>
            <a:r>
              <a:rPr lang="ru-RU" sz="2400" dirty="0" smtClean="0"/>
              <a:t>ранее.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Резюмируя ситуацию с внедрением проектного финансирования в Томской области, обращаем внимание, что что </a:t>
            </a:r>
            <a:r>
              <a:rPr lang="ru-RU" sz="2400" dirty="0"/>
              <a:t>одним из основных факторов для </a:t>
            </a:r>
            <a:r>
              <a:rPr lang="ru-RU" sz="2400" dirty="0" smtClean="0"/>
              <a:t>построения оптимального взаимодействия застройщиков </a:t>
            </a:r>
            <a:r>
              <a:rPr lang="ru-RU" sz="2400" dirty="0"/>
              <a:t>с </a:t>
            </a:r>
            <a:r>
              <a:rPr lang="ru-RU" sz="2400" dirty="0" smtClean="0"/>
              <a:t>банком </a:t>
            </a:r>
            <a:r>
              <a:rPr lang="ru-RU" sz="2400" dirty="0"/>
              <a:t>является </a:t>
            </a:r>
            <a:r>
              <a:rPr lang="ru-RU" sz="2400" dirty="0" smtClean="0"/>
              <a:t>качество </a:t>
            </a:r>
            <a:r>
              <a:rPr lang="ru-RU" sz="2400" dirty="0"/>
              <a:t>подготовки </a:t>
            </a:r>
            <a:r>
              <a:rPr lang="ru-RU" sz="2400" dirty="0" smtClean="0"/>
              <a:t>необходимого пакета документов: его полнота</a:t>
            </a:r>
            <a:r>
              <a:rPr lang="ru-RU" sz="2400" dirty="0"/>
              <a:t>, </a:t>
            </a:r>
            <a:r>
              <a:rPr lang="ru-RU" sz="2400" dirty="0" smtClean="0"/>
              <a:t>надлежащее </a:t>
            </a:r>
            <a:r>
              <a:rPr lang="ru-RU" sz="2400" dirty="0"/>
              <a:t>оформление, </a:t>
            </a:r>
            <a:r>
              <a:rPr lang="ru-RU" sz="2400" dirty="0" smtClean="0"/>
              <a:t>отсутствие </a:t>
            </a:r>
            <a:r>
              <a:rPr lang="ru-RU" sz="2400" dirty="0"/>
              <a:t>ошибок в исходно-разрешительной и иной </a:t>
            </a:r>
            <a:r>
              <a:rPr lang="ru-RU" sz="2400" dirty="0" smtClean="0"/>
              <a:t>документации, достоверность </a:t>
            </a:r>
            <a:r>
              <a:rPr lang="ru-RU" sz="2400" smtClean="0"/>
              <a:t>указанной информации.</a:t>
            </a:r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3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 о проектном финансировании</a:t>
            </a:r>
            <a:endParaRPr lang="ru-RU" sz="184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7642" y="785916"/>
            <a:ext cx="10417951" cy="5377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/>
              <a:t>	</a:t>
            </a:r>
            <a:r>
              <a:rPr lang="ru-RU" sz="2300" dirty="0" smtClean="0"/>
              <a:t>С </a:t>
            </a:r>
            <a:r>
              <a:rPr lang="ru-RU" sz="2300" dirty="0"/>
              <a:t>1 июля 2019 года </a:t>
            </a:r>
            <a:r>
              <a:rPr lang="ru-RU" sz="2300" dirty="0" smtClean="0"/>
              <a:t>осуществлен</a:t>
            </a:r>
            <a:r>
              <a:rPr lang="ru-RU" sz="2300" dirty="0" smtClean="0">
                <a:solidFill>
                  <a:srgbClr val="FF0000"/>
                </a:solidFill>
              </a:rPr>
              <a:t> </a:t>
            </a:r>
            <a:r>
              <a:rPr lang="ru-RU" sz="2300" dirty="0"/>
              <a:t>переход на проектное финансирование с использованием счетов </a:t>
            </a:r>
            <a:r>
              <a:rPr lang="ru-RU" sz="2300" dirty="0" err="1"/>
              <a:t>эскроу</a:t>
            </a:r>
            <a:r>
              <a:rPr lang="ru-RU" sz="2300" dirty="0"/>
              <a:t> в отношении всех реализуемых застройщиками проектов строительства многоквартирных домов, включая </a:t>
            </a:r>
            <a:r>
              <a:rPr lang="ru-RU" sz="2300" dirty="0" smtClean="0"/>
              <a:t>те проекты</a:t>
            </a:r>
            <a:r>
              <a:rPr lang="ru-RU" sz="2300" dirty="0"/>
              <a:t>, по которым </a:t>
            </a:r>
            <a:r>
              <a:rPr lang="ru-RU" sz="2300" dirty="0" smtClean="0"/>
              <a:t>договоры </a:t>
            </a:r>
            <a:r>
              <a:rPr lang="ru-RU" sz="2300" dirty="0"/>
              <a:t>участия в долевом строительстве </a:t>
            </a:r>
            <a:r>
              <a:rPr lang="ru-RU" sz="2300" dirty="0" smtClean="0"/>
              <a:t>заключались </a:t>
            </a:r>
            <a:r>
              <a:rPr lang="ru-RU" sz="2300" dirty="0"/>
              <a:t>до указанной даты. </a:t>
            </a:r>
            <a:endParaRPr lang="ru-RU" sz="2300" dirty="0" smtClean="0"/>
          </a:p>
          <a:p>
            <a:pPr algn="just">
              <a:lnSpc>
                <a:spcPct val="115000"/>
              </a:lnSpc>
            </a:pPr>
            <a:r>
              <a:rPr lang="ru-RU" sz="2300" dirty="0"/>
              <a:t>	</a:t>
            </a:r>
            <a:r>
              <a:rPr lang="ru-RU" sz="2300" dirty="0" smtClean="0"/>
              <a:t>Исключение </a:t>
            </a:r>
            <a:r>
              <a:rPr lang="ru-RU" sz="2300" dirty="0"/>
              <a:t>из указанного правила сделано в отношении проектов, соответствующих установленным </a:t>
            </a:r>
            <a:r>
              <a:rPr lang="ru-RU" sz="2300" dirty="0" smtClean="0"/>
              <a:t>Постановлением </a:t>
            </a:r>
            <a:r>
              <a:rPr lang="ru-RU" sz="2300" dirty="0"/>
              <a:t>Правительства Российской Федерации от 22.04.2019 № </a:t>
            </a:r>
            <a:r>
              <a:rPr lang="ru-RU" sz="2300" dirty="0" smtClean="0"/>
              <a:t>480 критериям</a:t>
            </a:r>
            <a:r>
              <a:rPr lang="ru-RU" sz="2300" dirty="0"/>
              <a:t>, определяющим степень готовности </a:t>
            </a:r>
            <a:r>
              <a:rPr lang="ru-RU" sz="2300" dirty="0" smtClean="0"/>
              <a:t>объектов (не менее 30 </a:t>
            </a:r>
            <a:r>
              <a:rPr lang="en-US" sz="2300" dirty="0" smtClean="0"/>
              <a:t>%</a:t>
            </a:r>
            <a:r>
              <a:rPr lang="ru-RU" sz="2300" dirty="0" smtClean="0"/>
              <a:t>) и </a:t>
            </a:r>
            <a:r>
              <a:rPr lang="ru-RU" sz="2300" dirty="0"/>
              <a:t>количество заключенных договоров участия в долевом </a:t>
            </a:r>
            <a:r>
              <a:rPr lang="ru-RU" sz="2300" dirty="0" smtClean="0"/>
              <a:t>строительстве (не менее 10 % от </a:t>
            </a:r>
            <a:r>
              <a:rPr lang="ru-RU" sz="2300" dirty="0"/>
              <a:t>общей площади </a:t>
            </a:r>
            <a:r>
              <a:rPr lang="ru-RU" sz="2300" dirty="0" smtClean="0"/>
              <a:t>помещений</a:t>
            </a:r>
            <a:r>
              <a:rPr lang="ru-RU" sz="2300" dirty="0"/>
              <a:t>). Такие проекты будут </a:t>
            </a:r>
            <a:r>
              <a:rPr lang="ru-RU" sz="2300" dirty="0" smtClean="0"/>
              <a:t>достраиваться по </a:t>
            </a:r>
            <a:r>
              <a:rPr lang="ru-RU" sz="2300" dirty="0"/>
              <a:t>старой схеме финансирования, а проекты, не соответствующие критериям, — с привлечением средств дольщиков на счета </a:t>
            </a:r>
            <a:r>
              <a:rPr lang="ru-RU" sz="2300" dirty="0" err="1"/>
              <a:t>эскроу</a:t>
            </a:r>
            <a:r>
              <a:rPr lang="ru-RU" sz="2300" dirty="0"/>
              <a:t> либо за счет иных источников финансирования.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особенности проектного финансирования</a:t>
            </a:r>
            <a:endParaRPr lang="ru-RU" sz="184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66040" y="482629"/>
            <a:ext cx="10885715" cy="573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dirty="0" smtClean="0"/>
              <a:t>	</a:t>
            </a:r>
            <a:r>
              <a:rPr lang="ru-RU" sz="2300" dirty="0" smtClean="0"/>
              <a:t>1) </a:t>
            </a:r>
            <a:r>
              <a:rPr lang="ru-RU" sz="2300" dirty="0"/>
              <a:t>д</a:t>
            </a:r>
            <a:r>
              <a:rPr lang="ru-RU" sz="2300" dirty="0" smtClean="0"/>
              <a:t>енежные средства граждан </a:t>
            </a:r>
            <a:r>
              <a:rPr lang="ru-RU" sz="2300" dirty="0"/>
              <a:t>— участников долевого строительства депонируются на счетах </a:t>
            </a:r>
            <a:r>
              <a:rPr lang="ru-RU" sz="2300" dirty="0" err="1"/>
              <a:t>эскроу</a:t>
            </a:r>
            <a:r>
              <a:rPr lang="ru-RU" sz="2300" dirty="0"/>
              <a:t> в банках до завершения строительства и регистрации прав на первый объект долевого строительства и только после этого становятся доступны </a:t>
            </a:r>
            <a:r>
              <a:rPr lang="ru-RU" sz="2300" dirty="0" smtClean="0"/>
              <a:t>застройщику;</a:t>
            </a:r>
          </a:p>
          <a:p>
            <a:pPr algn="just">
              <a:lnSpc>
                <a:spcPct val="114000"/>
              </a:lnSpc>
            </a:pPr>
            <a:r>
              <a:rPr lang="ru-RU" sz="2300" dirty="0" smtClean="0"/>
              <a:t>	2</a:t>
            </a:r>
            <a:r>
              <a:rPr lang="ru-RU" sz="2300" dirty="0"/>
              <a:t>) застройщики обеспечиваются стабильным источником финансирования проекта строительства в виде банковского кредита и не зависят от поступления средств участников долевого </a:t>
            </a:r>
            <a:r>
              <a:rPr lang="ru-RU" sz="2300" dirty="0" smtClean="0"/>
              <a:t>строительства;</a:t>
            </a:r>
            <a:endParaRPr lang="ru-RU" sz="2300" dirty="0"/>
          </a:p>
          <a:p>
            <a:pPr algn="just">
              <a:lnSpc>
                <a:spcPct val="114000"/>
              </a:lnSpc>
            </a:pPr>
            <a:r>
              <a:rPr lang="ru-RU" sz="2300" dirty="0" smtClean="0"/>
              <a:t>	3) предоставив застройщику кредит в рамках проектного финансирования, </a:t>
            </a:r>
            <a:r>
              <a:rPr lang="ru-RU" sz="2300" dirty="0"/>
              <a:t>банк получает возможность контроля расходов </a:t>
            </a:r>
            <a:r>
              <a:rPr lang="ru-RU" sz="2300" dirty="0" smtClean="0"/>
              <a:t>в целях профилактики </a:t>
            </a:r>
            <a:r>
              <a:rPr lang="ru-RU" sz="2300" dirty="0"/>
              <a:t>нецелевого </a:t>
            </a:r>
            <a:r>
              <a:rPr lang="ru-RU" sz="2300" dirty="0" smtClean="0"/>
              <a:t>использования денежных средств застройщиком;</a:t>
            </a:r>
          </a:p>
          <a:p>
            <a:pPr algn="just">
              <a:lnSpc>
                <a:spcPct val="114000"/>
              </a:lnSpc>
            </a:pPr>
            <a:r>
              <a:rPr lang="ru-RU" sz="2300" dirty="0" smtClean="0"/>
              <a:t>	4</a:t>
            </a:r>
            <a:r>
              <a:rPr lang="ru-RU" sz="2300" dirty="0"/>
              <a:t>) </a:t>
            </a:r>
            <a:r>
              <a:rPr lang="ru-RU" sz="2300" dirty="0" smtClean="0"/>
              <a:t>после </a:t>
            </a:r>
            <a:r>
              <a:rPr lang="ru-RU" sz="2300" dirty="0"/>
              <a:t>представления в банк разрешения на ввод дома в эксплуатацию и сведений </a:t>
            </a:r>
            <a:r>
              <a:rPr lang="ru-RU" sz="2300" dirty="0" smtClean="0"/>
              <a:t>ЕГРН о государственной регистрации </a:t>
            </a:r>
            <a:r>
              <a:rPr lang="ru-RU" sz="2300" dirty="0"/>
              <a:t>права собственности одного объекта долевого строительства, </a:t>
            </a:r>
            <a:r>
              <a:rPr lang="ru-RU" sz="2300" dirty="0" smtClean="0"/>
              <a:t>денежные </a:t>
            </a:r>
            <a:r>
              <a:rPr lang="ru-RU" sz="2300" dirty="0"/>
              <a:t>средства передаются застройщику или используются для погашения </a:t>
            </a:r>
            <a:r>
              <a:rPr lang="ru-RU" sz="2300" dirty="0" smtClean="0"/>
              <a:t>целевого кредита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Текущая ситуация перехода на проектное финансирование в Томской области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642" y="629747"/>
            <a:ext cx="10713787" cy="472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/>
              <a:t>	</a:t>
            </a:r>
            <a:r>
              <a:rPr lang="ru-RU" sz="2400" dirty="0"/>
              <a:t>В целях повышения эффективности взаимодействия по решению вопросов, связанных с переходом на механизм привлечения застройщиками денежных средств граждан с использованием счетов </a:t>
            </a:r>
            <a:r>
              <a:rPr lang="ru-RU" sz="2400" dirty="0" err="1"/>
              <a:t>эскроу</a:t>
            </a:r>
            <a:r>
              <a:rPr lang="ru-RU" sz="2400" dirty="0"/>
              <a:t>, в Томской области создана постоянно действующая рабочая группа по переходу строительной отрасли на проектное финансирование, в состав которой вошли представители застройщиков и кредитных организаций региона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ru-RU" sz="2400" dirty="0"/>
              <a:t>	</a:t>
            </a:r>
            <a:r>
              <a:rPr lang="ru-RU" sz="2400" dirty="0" smtClean="0"/>
              <a:t>В настоящее время готовность </a:t>
            </a:r>
            <a:r>
              <a:rPr lang="ru-RU" sz="2400" dirty="0"/>
              <a:t>работать с застройщиками региона по проектному финансированию выразили ПАО «Сбербанк», АО «Газпромбанк», Банк ВТБ (ПАО), ПАО Банк «ФК Открытие», АО «</a:t>
            </a:r>
            <a:r>
              <a:rPr lang="ru-RU" sz="2400" dirty="0" err="1"/>
              <a:t>Альфа-банк</a:t>
            </a:r>
            <a:r>
              <a:rPr lang="ru-RU" sz="2400" dirty="0"/>
              <a:t>», АО «</a:t>
            </a:r>
            <a:r>
              <a:rPr lang="ru-RU" sz="2400" dirty="0" err="1"/>
              <a:t>Россельхозбанк</a:t>
            </a:r>
            <a:r>
              <a:rPr lang="ru-RU" sz="2400" dirty="0"/>
              <a:t>».</a:t>
            </a:r>
          </a:p>
          <a:p>
            <a:pPr algn="just">
              <a:lnSpc>
                <a:spcPct val="114000"/>
              </a:lnSpc>
            </a:pPr>
            <a:r>
              <a:rPr lang="ru-RU" sz="2400" dirty="0" smtClean="0"/>
              <a:t>	</a:t>
            </a:r>
            <a:r>
              <a:rPr lang="ru-RU" sz="2400" dirty="0"/>
              <a:t>	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Текущая ситуация перехода на проектное финансирование в Томской области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642" y="629747"/>
            <a:ext cx="10728301" cy="5010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dirty="0" smtClean="0"/>
              <a:t>	</a:t>
            </a:r>
          </a:p>
          <a:p>
            <a:pPr algn="just">
              <a:lnSpc>
                <a:spcPct val="114000"/>
              </a:lnSpc>
            </a:pPr>
            <a:r>
              <a:rPr lang="ru-RU" sz="2400" dirty="0"/>
              <a:t>	</a:t>
            </a:r>
            <a:r>
              <a:rPr lang="ru-RU" sz="2400" dirty="0" smtClean="0"/>
              <a:t>Вместе с тем, застройщик может обратиться с запросом о предоставлении кредита в рамках проектного финансирования в иные банки, имеющих </a:t>
            </a:r>
            <a:r>
              <a:rPr lang="ru-RU" sz="2400" dirty="0"/>
              <a:t>право открывать счета застройщикам и счета </a:t>
            </a:r>
            <a:r>
              <a:rPr lang="ru-RU" sz="2400" dirty="0" err="1" smtClean="0"/>
              <a:t>эскроу</a:t>
            </a:r>
            <a:r>
              <a:rPr lang="ru-RU" sz="2400" dirty="0" smtClean="0"/>
              <a:t>. Актуальный перечень таких кредитных организаций </a:t>
            </a:r>
            <a:r>
              <a:rPr lang="ru-RU" sz="2400" dirty="0"/>
              <a:t>ежемесячно публикуется на сайте Банка России. </a:t>
            </a:r>
            <a:endParaRPr lang="ru-RU" sz="2400" dirty="0" smtClean="0"/>
          </a:p>
          <a:p>
            <a:pPr algn="just">
              <a:lnSpc>
                <a:spcPct val="114000"/>
              </a:lnSpc>
            </a:pPr>
            <a:r>
              <a:rPr lang="ru-RU" sz="2400" dirty="0"/>
              <a:t>	</a:t>
            </a:r>
            <a:r>
              <a:rPr lang="ru-RU" sz="2400" dirty="0" smtClean="0"/>
              <a:t>За получением информации </a:t>
            </a:r>
            <a:r>
              <a:rPr lang="ru-RU" sz="2400" dirty="0"/>
              <a:t>о наличии и характеристиках кредитных продуктов, предлагаемых застройщикам, а также документах, которые следует представлять для получения кредита, </a:t>
            </a:r>
            <a:r>
              <a:rPr lang="ru-RU" sz="2400" dirty="0" smtClean="0"/>
              <a:t>следует обратиться непосредственно </a:t>
            </a:r>
            <a:r>
              <a:rPr lang="ru-RU" sz="2400" dirty="0"/>
              <a:t>в </a:t>
            </a:r>
            <a:r>
              <a:rPr lang="ru-RU" sz="2400" dirty="0" smtClean="0"/>
              <a:t>уполномоченные банки </a:t>
            </a:r>
            <a:r>
              <a:rPr lang="ru-RU" sz="2400" dirty="0"/>
              <a:t>(контактная информация представлена на сайтах банков).</a:t>
            </a:r>
          </a:p>
          <a:p>
            <a:pPr algn="just">
              <a:lnSpc>
                <a:spcPct val="114000"/>
              </a:lnSpc>
            </a:pPr>
            <a:endParaRPr lang="ru-RU" sz="1638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Текущая ситуация перехода на проектное финансирование в Томской области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642" y="629747"/>
            <a:ext cx="1008634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На территории </a:t>
            </a:r>
            <a:r>
              <a:rPr lang="ru-RU" sz="2400" dirty="0"/>
              <a:t>Томской области только один застройщик АО «Специализированный застройщик «Михайловский парк-квартал» привлекает денежные средства участников долевого строительства с размещением средств на счетах </a:t>
            </a:r>
            <a:r>
              <a:rPr lang="ru-RU" sz="2400" dirty="0" err="1"/>
              <a:t>эскроу</a:t>
            </a:r>
            <a:r>
              <a:rPr lang="ru-RU" sz="2400" dirty="0"/>
              <a:t> при строительстве объекта «Многоквартирный жилой дом с автостоянкой и помещениями общественного назначения» по адресу: ул. Пушкина, 61/2 в г. </a:t>
            </a:r>
            <a:r>
              <a:rPr lang="ru-RU" sz="2400" dirty="0" smtClean="0"/>
              <a:t>Томске. Финансирование предоставлено ПАО Сбербанк.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Текущая ситуация перехода на проектное финансирование в Томской области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040" y="629747"/>
            <a:ext cx="11030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Банке </a:t>
            </a:r>
            <a:r>
              <a:rPr lang="ru-RU" sz="2400" dirty="0"/>
              <a:t>ПАО </a:t>
            </a:r>
            <a:r>
              <a:rPr lang="ru-RU" sz="2400" dirty="0" smtClean="0"/>
              <a:t>ВТБ,  ПАО </a:t>
            </a:r>
            <a:r>
              <a:rPr lang="ru-RU" sz="2400" dirty="0"/>
              <a:t>Сбербанк на </a:t>
            </a:r>
            <a:r>
              <a:rPr lang="ru-RU" sz="2400" dirty="0" smtClean="0"/>
              <a:t>стадии рассмотрения находятся  запросы застройщиков на открытие счетов </a:t>
            </a:r>
            <a:r>
              <a:rPr lang="ru-RU" sz="2400" dirty="0" err="1" smtClean="0"/>
              <a:t>эскроу</a:t>
            </a:r>
            <a:r>
              <a:rPr lang="ru-RU" sz="2400" dirty="0" smtClean="0"/>
              <a:t> и получение проектного финансирования. Согласно сведениям, представленным банками размер ставки кредитования по проектному финансированию зависит от объема привлеченных средств на счетах </a:t>
            </a:r>
            <a:r>
              <a:rPr lang="ru-RU" sz="2400" dirty="0" err="1" smtClean="0"/>
              <a:t>эскроу</a:t>
            </a:r>
            <a:r>
              <a:rPr lang="ru-RU" sz="2400" dirty="0" smtClean="0"/>
              <a:t> и составляет от 0,5% до 9% годовых.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44" y="2970475"/>
            <a:ext cx="3998686" cy="26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проблемы внедрения проектного финансирования</a:t>
            </a:r>
            <a:endParaRPr lang="ru-RU" sz="184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7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8858" y="421045"/>
            <a:ext cx="76780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Главным </a:t>
            </a:r>
            <a:r>
              <a:rPr lang="ru-RU" sz="2400" dirty="0"/>
              <a:t>фактором, препятствующим положительному рассмотрению заявок застройщиков на предоставление кредитов в рамках проектного финансирования, являются несоответствие финансовых показателей деятельности застройщиков </a:t>
            </a:r>
            <a:r>
              <a:rPr lang="ru-RU" sz="2400" dirty="0" smtClean="0"/>
              <a:t>требованиям банков.</a:t>
            </a:r>
            <a:endParaRPr lang="ru-RU" sz="2400" dirty="0"/>
          </a:p>
          <a:p>
            <a:pPr algn="just"/>
            <a:r>
              <a:rPr lang="ru-RU" sz="2400" dirty="0" smtClean="0"/>
              <a:t>	Данное обстоятельство, как правило, </a:t>
            </a:r>
            <a:r>
              <a:rPr lang="ru-RU" sz="2400" dirty="0"/>
              <a:t>обусловлено продолжительной убыточной деятельностью застройщиков, падением объемов реализации квартир в строящихся объектах.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Имеются </a:t>
            </a:r>
            <a:r>
              <a:rPr lang="ru-RU" sz="2400" dirty="0"/>
              <a:t>факты наличия у отдельных застройщиков задолженности по арендной плате по договорам аренды земельных участков, на которых осуществляется строительство, на момент обращения в кредитную организацию.</a:t>
            </a:r>
          </a:p>
          <a:p>
            <a:pPr algn="just"/>
            <a:r>
              <a:rPr lang="ru-RU" sz="1600" dirty="0"/>
              <a:t> 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96889"/>
            <a:ext cx="3538587" cy="41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5345212"/>
            <a:ext cx="3221071" cy="1375554"/>
          </a:xfrm>
          <a:prstGeom prst="rect">
            <a:avLst/>
          </a:prstGeom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6113" y="2"/>
            <a:ext cx="11059927" cy="466724"/>
          </a:xfrm>
          <a:solidFill>
            <a:srgbClr val="009AD6"/>
          </a:solidFill>
          <a:extLst/>
        </p:spPr>
        <p:txBody>
          <a:bodyPr vert="horz" wrap="none" lIns="93629" tIns="46815" rIns="93629" bIns="46815" rtlCol="0" anchor="ctr">
            <a:normAutofit/>
          </a:bodyPr>
          <a:lstStyle/>
          <a:p>
            <a:pPr marL="663487"/>
            <a:r>
              <a:rPr lang="ru-RU" sz="184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проблемы внедрения проектного финансирования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6040" y="6264916"/>
            <a:ext cx="663204" cy="610723"/>
          </a:xfrm>
          <a:prstGeom prst="rect">
            <a:avLst/>
          </a:prstGeom>
          <a:solidFill>
            <a:srgbClr val="009AD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76" b="1" i="0" dirty="0" smtClean="0">
                <a:solidFill>
                  <a:schemeClr val="bg1"/>
                </a:solidFill>
                <a:latin typeface="Arial" charset="0"/>
              </a:rPr>
              <a:t>8</a:t>
            </a:r>
            <a:endParaRPr lang="ru-RU" sz="3276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642" y="629747"/>
            <a:ext cx="100863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Кроме </a:t>
            </a:r>
            <a:r>
              <a:rPr lang="ru-RU" sz="2400" dirty="0"/>
              <a:t>того, застройщики обращаются в кредитные организации за предоставлением проектного финансирования при том, что денежные средства граждан-участников долевого строительства поступают на расчетный счет, открытый в иной кредитной организации.</a:t>
            </a:r>
          </a:p>
          <a:p>
            <a:pPr algn="just"/>
            <a:r>
              <a:rPr lang="ru-RU" sz="2400" dirty="0" smtClean="0"/>
              <a:t>	Вместе </a:t>
            </a:r>
            <a:r>
              <a:rPr lang="ru-RU" sz="2400" dirty="0"/>
              <a:t>с тем, из положений статьи 15.4 Федерального закона от 30.12.2004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 следует, что денежные средства граждан-участников долевого строительства должны поступать только на расчетный счет, открытый в уполномоченном банке, который в свою очередь, осуществляет контроль за направлениями расходования указанных денежных средств.</a:t>
            </a:r>
          </a:p>
          <a:p>
            <a:pPr algn="just"/>
            <a:endParaRPr lang="ru-RU" sz="2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7425" y="6648450"/>
            <a:ext cx="9810750" cy="0"/>
          </a:xfrm>
          <a:prstGeom prst="line">
            <a:avLst/>
          </a:prstGeom>
          <a:ln w="19050">
            <a:solidFill>
              <a:srgbClr val="00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84</Words>
  <Application>Microsoft Office PowerPoint</Application>
  <PresentationFormat>Произвольный</PresentationFormat>
  <Paragraphs>47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ДЕПАРТАМЕНТ АРХИТЕКТУРЫ И СТРОИТЕЛЬСТВА ТОМСКОЙ ОБЛАСТИ</vt:lpstr>
      <vt:lpstr>Общие положения о проектном финансировании</vt:lpstr>
      <vt:lpstr>Ключевые особенности проектного финансирования</vt:lpstr>
      <vt:lpstr>Текущая ситуация перехода на проектное финансирование в Томской области</vt:lpstr>
      <vt:lpstr>Текущая ситуация перехода на проектное финансирование в Томской области</vt:lpstr>
      <vt:lpstr>Текущая ситуация перехода на проектное финансирование в Томской области</vt:lpstr>
      <vt:lpstr>Текущая ситуация перехода на проектное финансирование в Томской области</vt:lpstr>
      <vt:lpstr>Актуальные проблемы внедрения проектного финансирования</vt:lpstr>
      <vt:lpstr>Актуальные проблемы внедрения проектного финансирования</vt:lpstr>
      <vt:lpstr>Актуальные проблемы внедрения проектного финансирования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АРХИТЕКТУРЫ И СТРОИТЕЛЬСТВА ТОМСКОЙ ОБЛАСТИ</dc:title>
  <dc:creator>Константин Казанцев</dc:creator>
  <cp:lastModifiedBy>Татьяна Андреевна Макоткина</cp:lastModifiedBy>
  <cp:revision>60</cp:revision>
  <cp:lastPrinted>2018-12-27T05:45:16Z</cp:lastPrinted>
  <dcterms:created xsi:type="dcterms:W3CDTF">2018-07-31T03:55:15Z</dcterms:created>
  <dcterms:modified xsi:type="dcterms:W3CDTF">2020-06-23T08:20:17Z</dcterms:modified>
</cp:coreProperties>
</file>