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97" r:id="rId3"/>
    <p:sldId id="299" r:id="rId4"/>
    <p:sldId id="300" r:id="rId5"/>
    <p:sldId id="303" r:id="rId6"/>
    <p:sldId id="301" r:id="rId7"/>
    <p:sldId id="302" r:id="rId8"/>
    <p:sldId id="304" r:id="rId9"/>
    <p:sldId id="285" r:id="rId10"/>
  </p:sldIdLst>
  <p:sldSz cx="17284700" cy="9721850"/>
  <p:notesSz cx="17284700" cy="9721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F2E"/>
    <a:srgbClr val="2095BF"/>
    <a:srgbClr val="FFA47F"/>
    <a:srgbClr val="00767B"/>
    <a:srgbClr val="0D4170"/>
    <a:srgbClr val="749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2749" autoAdjust="0"/>
  </p:normalViewPr>
  <p:slideViewPr>
    <p:cSldViewPr>
      <p:cViewPr varScale="1">
        <p:scale>
          <a:sx n="76" d="100"/>
          <a:sy n="76" d="100"/>
        </p:scale>
        <p:origin x="-660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4898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9790113" y="0"/>
            <a:ext cx="74898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7D8A7-A2E7-434B-9915-57A6E797F03B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26113" y="1216025"/>
            <a:ext cx="5832475" cy="3279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728788" y="4678363"/>
            <a:ext cx="13827125" cy="382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34488"/>
            <a:ext cx="7489825" cy="487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9790113" y="9234488"/>
            <a:ext cx="7489825" cy="487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5C327-43A0-437B-962E-6CCFEFB79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042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5C327-43A0-437B-962E-6CCFEFB79C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61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97038" y="7343063"/>
            <a:ext cx="1500505" cy="137160"/>
          </a:xfrm>
          <a:custGeom>
            <a:avLst/>
            <a:gdLst/>
            <a:ahLst/>
            <a:cxnLst/>
            <a:rect l="l" t="t" r="r" b="b"/>
            <a:pathLst>
              <a:path w="1500505" h="137159">
                <a:moveTo>
                  <a:pt x="1500225" y="0"/>
                </a:moveTo>
                <a:lnTo>
                  <a:pt x="0" y="0"/>
                </a:lnTo>
                <a:lnTo>
                  <a:pt x="0" y="137007"/>
                </a:lnTo>
                <a:lnTo>
                  <a:pt x="1500225" y="137007"/>
                </a:lnTo>
                <a:lnTo>
                  <a:pt x="1500225" y="0"/>
                </a:lnTo>
                <a:close/>
              </a:path>
            </a:pathLst>
          </a:custGeom>
          <a:solidFill>
            <a:srgbClr val="795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997490" y="7343063"/>
            <a:ext cx="1458595" cy="137160"/>
          </a:xfrm>
          <a:custGeom>
            <a:avLst/>
            <a:gdLst/>
            <a:ahLst/>
            <a:cxnLst/>
            <a:rect l="l" t="t" r="r" b="b"/>
            <a:pathLst>
              <a:path w="1458595" h="137159">
                <a:moveTo>
                  <a:pt x="0" y="137007"/>
                </a:moveTo>
                <a:lnTo>
                  <a:pt x="1458556" y="137007"/>
                </a:lnTo>
                <a:lnTo>
                  <a:pt x="1458556" y="0"/>
                </a:lnTo>
                <a:lnTo>
                  <a:pt x="0" y="0"/>
                </a:lnTo>
                <a:lnTo>
                  <a:pt x="0" y="137007"/>
                </a:lnTo>
                <a:close/>
              </a:path>
            </a:pathLst>
          </a:custGeom>
          <a:solidFill>
            <a:srgbClr val="C8C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497264" y="7343063"/>
            <a:ext cx="1500505" cy="137160"/>
          </a:xfrm>
          <a:custGeom>
            <a:avLst/>
            <a:gdLst/>
            <a:ahLst/>
            <a:cxnLst/>
            <a:rect l="l" t="t" r="r" b="b"/>
            <a:pathLst>
              <a:path w="1500504" h="137159">
                <a:moveTo>
                  <a:pt x="1500225" y="0"/>
                </a:moveTo>
                <a:lnTo>
                  <a:pt x="0" y="0"/>
                </a:lnTo>
                <a:lnTo>
                  <a:pt x="0" y="137007"/>
                </a:lnTo>
                <a:lnTo>
                  <a:pt x="1500225" y="137007"/>
                </a:lnTo>
                <a:lnTo>
                  <a:pt x="1500225" y="0"/>
                </a:lnTo>
                <a:close/>
              </a:path>
            </a:pathLst>
          </a:custGeom>
          <a:solidFill>
            <a:srgbClr val="7C7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956272" y="7343063"/>
            <a:ext cx="1417320" cy="137160"/>
          </a:xfrm>
          <a:custGeom>
            <a:avLst/>
            <a:gdLst/>
            <a:ahLst/>
            <a:cxnLst/>
            <a:rect l="l" t="t" r="r" b="b"/>
            <a:pathLst>
              <a:path w="1417320" h="137159">
                <a:moveTo>
                  <a:pt x="0" y="137007"/>
                </a:moveTo>
                <a:lnTo>
                  <a:pt x="1416862" y="137007"/>
                </a:lnTo>
                <a:lnTo>
                  <a:pt x="1416862" y="0"/>
                </a:lnTo>
                <a:lnTo>
                  <a:pt x="0" y="0"/>
                </a:lnTo>
                <a:lnTo>
                  <a:pt x="0" y="137007"/>
                </a:lnTo>
                <a:close/>
              </a:path>
            </a:pathLst>
          </a:custGeom>
          <a:solidFill>
            <a:srgbClr val="8DB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456046" y="7343063"/>
            <a:ext cx="1500505" cy="137160"/>
          </a:xfrm>
          <a:custGeom>
            <a:avLst/>
            <a:gdLst/>
            <a:ahLst/>
            <a:cxnLst/>
            <a:rect l="l" t="t" r="r" b="b"/>
            <a:pathLst>
              <a:path w="1500504" h="137159">
                <a:moveTo>
                  <a:pt x="1500225" y="0"/>
                </a:moveTo>
                <a:lnTo>
                  <a:pt x="0" y="0"/>
                </a:lnTo>
                <a:lnTo>
                  <a:pt x="0" y="137007"/>
                </a:lnTo>
                <a:lnTo>
                  <a:pt x="1500225" y="137007"/>
                </a:lnTo>
                <a:lnTo>
                  <a:pt x="1500225" y="0"/>
                </a:lnTo>
                <a:close/>
              </a:path>
            </a:pathLst>
          </a:custGeom>
          <a:solidFill>
            <a:srgbClr val="61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2535084"/>
            <a:ext cx="17280001" cy="7184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060878" y="2753956"/>
            <a:ext cx="2178050" cy="5285105"/>
          </a:xfrm>
          <a:custGeom>
            <a:avLst/>
            <a:gdLst/>
            <a:ahLst/>
            <a:cxnLst/>
            <a:rect l="l" t="t" r="r" b="b"/>
            <a:pathLst>
              <a:path w="2178050" h="5285105">
                <a:moveTo>
                  <a:pt x="1049159" y="0"/>
                </a:moveTo>
                <a:lnTo>
                  <a:pt x="983462" y="63030"/>
                </a:lnTo>
                <a:lnTo>
                  <a:pt x="983462" y="5285041"/>
                </a:lnTo>
                <a:lnTo>
                  <a:pt x="1273644" y="5285041"/>
                </a:lnTo>
                <a:lnTo>
                  <a:pt x="1273644" y="215709"/>
                </a:lnTo>
                <a:lnTo>
                  <a:pt x="1049159" y="0"/>
                </a:lnTo>
                <a:close/>
              </a:path>
              <a:path w="2178050" h="5285105">
                <a:moveTo>
                  <a:pt x="1328394" y="268312"/>
                </a:moveTo>
                <a:lnTo>
                  <a:pt x="1328394" y="5285041"/>
                </a:lnTo>
                <a:lnTo>
                  <a:pt x="1445679" y="5285041"/>
                </a:lnTo>
                <a:lnTo>
                  <a:pt x="1445679" y="380949"/>
                </a:lnTo>
                <a:lnTo>
                  <a:pt x="1328394" y="268312"/>
                </a:lnTo>
                <a:close/>
              </a:path>
              <a:path w="2178050" h="5285105">
                <a:moveTo>
                  <a:pt x="1597875" y="527100"/>
                </a:moveTo>
                <a:lnTo>
                  <a:pt x="1597875" y="5285041"/>
                </a:lnTo>
                <a:lnTo>
                  <a:pt x="1693100" y="5285041"/>
                </a:lnTo>
                <a:lnTo>
                  <a:pt x="1693100" y="618642"/>
                </a:lnTo>
                <a:lnTo>
                  <a:pt x="1597875" y="527100"/>
                </a:lnTo>
                <a:close/>
              </a:path>
              <a:path w="2178050" h="5285105">
                <a:moveTo>
                  <a:pt x="2147049" y="1054658"/>
                </a:moveTo>
                <a:lnTo>
                  <a:pt x="2147049" y="5285041"/>
                </a:lnTo>
                <a:lnTo>
                  <a:pt x="2177707" y="5285041"/>
                </a:lnTo>
                <a:lnTo>
                  <a:pt x="2177707" y="1084237"/>
                </a:lnTo>
                <a:lnTo>
                  <a:pt x="2147049" y="1054658"/>
                </a:lnTo>
                <a:close/>
              </a:path>
              <a:path w="2178050" h="5285105">
                <a:moveTo>
                  <a:pt x="1879409" y="797585"/>
                </a:moveTo>
                <a:lnTo>
                  <a:pt x="1879409" y="5285041"/>
                </a:lnTo>
                <a:lnTo>
                  <a:pt x="1928520" y="5285041"/>
                </a:lnTo>
                <a:lnTo>
                  <a:pt x="1928520" y="844791"/>
                </a:lnTo>
                <a:lnTo>
                  <a:pt x="1879409" y="797585"/>
                </a:lnTo>
                <a:close/>
              </a:path>
              <a:path w="2178050" h="5285105">
                <a:moveTo>
                  <a:pt x="895057" y="148018"/>
                </a:moveTo>
                <a:lnTo>
                  <a:pt x="845311" y="195884"/>
                </a:lnTo>
                <a:lnTo>
                  <a:pt x="845311" y="5285041"/>
                </a:lnTo>
                <a:lnTo>
                  <a:pt x="895057" y="5285041"/>
                </a:lnTo>
                <a:lnTo>
                  <a:pt x="895057" y="148018"/>
                </a:lnTo>
                <a:close/>
              </a:path>
              <a:path w="2178050" h="5285105">
                <a:moveTo>
                  <a:pt x="651446" y="382066"/>
                </a:moveTo>
                <a:lnTo>
                  <a:pt x="572033" y="458406"/>
                </a:lnTo>
                <a:lnTo>
                  <a:pt x="572033" y="5285041"/>
                </a:lnTo>
                <a:lnTo>
                  <a:pt x="651446" y="5285041"/>
                </a:lnTo>
                <a:lnTo>
                  <a:pt x="651446" y="382066"/>
                </a:lnTo>
                <a:close/>
              </a:path>
              <a:path w="2178050" h="5285105">
                <a:moveTo>
                  <a:pt x="189699" y="825563"/>
                </a:moveTo>
                <a:lnTo>
                  <a:pt x="0" y="1007871"/>
                </a:lnTo>
                <a:lnTo>
                  <a:pt x="0" y="5285041"/>
                </a:lnTo>
                <a:lnTo>
                  <a:pt x="189699" y="5285041"/>
                </a:lnTo>
                <a:lnTo>
                  <a:pt x="189699" y="825563"/>
                </a:lnTo>
                <a:close/>
              </a:path>
              <a:path w="2178050" h="5285105">
                <a:moveTo>
                  <a:pt x="406272" y="617575"/>
                </a:moveTo>
                <a:lnTo>
                  <a:pt x="300240" y="719391"/>
                </a:lnTo>
                <a:lnTo>
                  <a:pt x="300240" y="5285041"/>
                </a:lnTo>
                <a:lnTo>
                  <a:pt x="406272" y="5285041"/>
                </a:lnTo>
                <a:lnTo>
                  <a:pt x="406272" y="617575"/>
                </a:lnTo>
                <a:close/>
              </a:path>
            </a:pathLst>
          </a:custGeom>
          <a:solidFill>
            <a:srgbClr val="90AB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060878" y="3642448"/>
            <a:ext cx="2177707" cy="5729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503935" y="5498121"/>
            <a:ext cx="1275080" cy="3093720"/>
          </a:xfrm>
          <a:custGeom>
            <a:avLst/>
            <a:gdLst/>
            <a:ahLst/>
            <a:cxnLst/>
            <a:rect l="l" t="t" r="r" b="b"/>
            <a:pathLst>
              <a:path w="1275079" h="3093720">
                <a:moveTo>
                  <a:pt x="614095" y="0"/>
                </a:moveTo>
                <a:lnTo>
                  <a:pt x="575678" y="36893"/>
                </a:lnTo>
                <a:lnTo>
                  <a:pt x="575678" y="3093478"/>
                </a:lnTo>
                <a:lnTo>
                  <a:pt x="745553" y="3093478"/>
                </a:lnTo>
                <a:lnTo>
                  <a:pt x="745553" y="126276"/>
                </a:lnTo>
                <a:lnTo>
                  <a:pt x="614095" y="0"/>
                </a:lnTo>
                <a:close/>
              </a:path>
              <a:path w="1275079" h="3093720">
                <a:moveTo>
                  <a:pt x="777557" y="157086"/>
                </a:moveTo>
                <a:lnTo>
                  <a:pt x="777557" y="3093478"/>
                </a:lnTo>
                <a:lnTo>
                  <a:pt x="846226" y="3093478"/>
                </a:lnTo>
                <a:lnTo>
                  <a:pt x="846226" y="222999"/>
                </a:lnTo>
                <a:lnTo>
                  <a:pt x="777557" y="157086"/>
                </a:lnTo>
                <a:close/>
              </a:path>
              <a:path w="1275079" h="3093720">
                <a:moveTo>
                  <a:pt x="935291" y="308521"/>
                </a:moveTo>
                <a:lnTo>
                  <a:pt x="935291" y="3093478"/>
                </a:lnTo>
                <a:lnTo>
                  <a:pt x="991031" y="3093478"/>
                </a:lnTo>
                <a:lnTo>
                  <a:pt x="991031" y="362102"/>
                </a:lnTo>
                <a:lnTo>
                  <a:pt x="935291" y="308521"/>
                </a:lnTo>
                <a:close/>
              </a:path>
              <a:path w="1275079" h="3093720">
                <a:moveTo>
                  <a:pt x="1256715" y="617321"/>
                </a:moveTo>
                <a:lnTo>
                  <a:pt x="1256715" y="3093478"/>
                </a:lnTo>
                <a:lnTo>
                  <a:pt x="1274686" y="3093478"/>
                </a:lnTo>
                <a:lnTo>
                  <a:pt x="1274686" y="634619"/>
                </a:lnTo>
                <a:lnTo>
                  <a:pt x="1256715" y="617321"/>
                </a:lnTo>
                <a:close/>
              </a:path>
              <a:path w="1275079" h="3093720">
                <a:moveTo>
                  <a:pt x="1100086" y="466839"/>
                </a:moveTo>
                <a:lnTo>
                  <a:pt x="1100086" y="3093478"/>
                </a:lnTo>
                <a:lnTo>
                  <a:pt x="1128814" y="3093478"/>
                </a:lnTo>
                <a:lnTo>
                  <a:pt x="1128814" y="494487"/>
                </a:lnTo>
                <a:lnTo>
                  <a:pt x="1100086" y="466839"/>
                </a:lnTo>
                <a:close/>
              </a:path>
              <a:path w="1275079" h="3093720">
                <a:moveTo>
                  <a:pt x="523913" y="86639"/>
                </a:moveTo>
                <a:lnTo>
                  <a:pt x="494779" y="114642"/>
                </a:lnTo>
                <a:lnTo>
                  <a:pt x="494779" y="3093478"/>
                </a:lnTo>
                <a:lnTo>
                  <a:pt x="523913" y="3093478"/>
                </a:lnTo>
                <a:lnTo>
                  <a:pt x="523913" y="86639"/>
                </a:lnTo>
                <a:close/>
              </a:path>
              <a:path w="1275079" h="3093720">
                <a:moveTo>
                  <a:pt x="381342" y="223634"/>
                </a:moveTo>
                <a:lnTo>
                  <a:pt x="334810" y="268325"/>
                </a:lnTo>
                <a:lnTo>
                  <a:pt x="334810" y="3093478"/>
                </a:lnTo>
                <a:lnTo>
                  <a:pt x="381342" y="3093478"/>
                </a:lnTo>
                <a:lnTo>
                  <a:pt x="381342" y="223634"/>
                </a:lnTo>
                <a:close/>
              </a:path>
              <a:path w="1275079" h="3093720">
                <a:moveTo>
                  <a:pt x="111061" y="483222"/>
                </a:moveTo>
                <a:lnTo>
                  <a:pt x="0" y="589940"/>
                </a:lnTo>
                <a:lnTo>
                  <a:pt x="0" y="3093478"/>
                </a:lnTo>
                <a:lnTo>
                  <a:pt x="111061" y="3093478"/>
                </a:lnTo>
                <a:lnTo>
                  <a:pt x="111061" y="483222"/>
                </a:lnTo>
                <a:close/>
              </a:path>
              <a:path w="1275079" h="3093720">
                <a:moveTo>
                  <a:pt x="237807" y="361492"/>
                </a:moveTo>
                <a:lnTo>
                  <a:pt x="175767" y="421068"/>
                </a:lnTo>
                <a:lnTo>
                  <a:pt x="175767" y="3093478"/>
                </a:lnTo>
                <a:lnTo>
                  <a:pt x="237807" y="3093478"/>
                </a:lnTo>
                <a:lnTo>
                  <a:pt x="237807" y="361492"/>
                </a:lnTo>
                <a:close/>
              </a:path>
            </a:pathLst>
          </a:custGeom>
          <a:solidFill>
            <a:srgbClr val="90AB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503935" y="6018173"/>
            <a:ext cx="1274686" cy="30934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2174664" y="5532005"/>
            <a:ext cx="1569275" cy="3488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41256" y="6871322"/>
            <a:ext cx="1367790" cy="1769110"/>
          </a:xfrm>
          <a:custGeom>
            <a:avLst/>
            <a:gdLst/>
            <a:ahLst/>
            <a:cxnLst/>
            <a:rect l="l" t="t" r="r" b="b"/>
            <a:pathLst>
              <a:path w="1367789" h="1769109">
                <a:moveTo>
                  <a:pt x="658736" y="0"/>
                </a:moveTo>
                <a:lnTo>
                  <a:pt x="617524" y="21094"/>
                </a:lnTo>
                <a:lnTo>
                  <a:pt x="617524" y="1769033"/>
                </a:lnTo>
                <a:lnTo>
                  <a:pt x="799744" y="1769033"/>
                </a:lnTo>
                <a:lnTo>
                  <a:pt x="799744" y="72186"/>
                </a:lnTo>
                <a:lnTo>
                  <a:pt x="658736" y="0"/>
                </a:lnTo>
                <a:close/>
              </a:path>
              <a:path w="1367789" h="1769109">
                <a:moveTo>
                  <a:pt x="834085" y="89827"/>
                </a:moveTo>
                <a:lnTo>
                  <a:pt x="834085" y="1769033"/>
                </a:lnTo>
                <a:lnTo>
                  <a:pt x="907707" y="1769033"/>
                </a:lnTo>
                <a:lnTo>
                  <a:pt x="907707" y="127546"/>
                </a:lnTo>
                <a:lnTo>
                  <a:pt x="834085" y="89827"/>
                </a:lnTo>
                <a:close/>
              </a:path>
              <a:path w="1367789" h="1769109">
                <a:moveTo>
                  <a:pt x="1003261" y="176428"/>
                </a:moveTo>
                <a:lnTo>
                  <a:pt x="1003261" y="1769033"/>
                </a:lnTo>
                <a:lnTo>
                  <a:pt x="1063053" y="1769033"/>
                </a:lnTo>
                <a:lnTo>
                  <a:pt x="1063053" y="207073"/>
                </a:lnTo>
                <a:lnTo>
                  <a:pt x="1003261" y="176428"/>
                </a:lnTo>
                <a:close/>
              </a:path>
              <a:path w="1367789" h="1769109">
                <a:moveTo>
                  <a:pt x="1348054" y="353021"/>
                </a:moveTo>
                <a:lnTo>
                  <a:pt x="1348054" y="1769033"/>
                </a:lnTo>
                <a:lnTo>
                  <a:pt x="1367320" y="1769033"/>
                </a:lnTo>
                <a:lnTo>
                  <a:pt x="1367320" y="362915"/>
                </a:lnTo>
                <a:lnTo>
                  <a:pt x="1348054" y="353021"/>
                </a:lnTo>
                <a:close/>
              </a:path>
              <a:path w="1367789" h="1769109">
                <a:moveTo>
                  <a:pt x="1180020" y="266966"/>
                </a:moveTo>
                <a:lnTo>
                  <a:pt x="1180020" y="1769033"/>
                </a:lnTo>
                <a:lnTo>
                  <a:pt x="1210830" y="1769033"/>
                </a:lnTo>
                <a:lnTo>
                  <a:pt x="1210830" y="282765"/>
                </a:lnTo>
                <a:lnTo>
                  <a:pt x="1180020" y="266966"/>
                </a:lnTo>
                <a:close/>
              </a:path>
              <a:path w="1367789" h="1769109">
                <a:moveTo>
                  <a:pt x="562000" y="49555"/>
                </a:moveTo>
                <a:lnTo>
                  <a:pt x="530733" y="65544"/>
                </a:lnTo>
                <a:lnTo>
                  <a:pt x="530733" y="1769033"/>
                </a:lnTo>
                <a:lnTo>
                  <a:pt x="562000" y="1769033"/>
                </a:lnTo>
                <a:lnTo>
                  <a:pt x="562000" y="49555"/>
                </a:lnTo>
                <a:close/>
              </a:path>
              <a:path w="1367789" h="1769109">
                <a:moveTo>
                  <a:pt x="409067" y="127888"/>
                </a:moveTo>
                <a:lnTo>
                  <a:pt x="359143" y="153415"/>
                </a:lnTo>
                <a:lnTo>
                  <a:pt x="359143" y="1769033"/>
                </a:lnTo>
                <a:lnTo>
                  <a:pt x="409067" y="1769033"/>
                </a:lnTo>
                <a:lnTo>
                  <a:pt x="409067" y="127888"/>
                </a:lnTo>
                <a:close/>
              </a:path>
              <a:path w="1367789" h="1769109">
                <a:moveTo>
                  <a:pt x="119113" y="276339"/>
                </a:moveTo>
                <a:lnTo>
                  <a:pt x="0" y="337337"/>
                </a:lnTo>
                <a:lnTo>
                  <a:pt x="0" y="1769033"/>
                </a:lnTo>
                <a:lnTo>
                  <a:pt x="119113" y="1769033"/>
                </a:lnTo>
                <a:lnTo>
                  <a:pt x="119113" y="276339"/>
                </a:lnTo>
                <a:close/>
              </a:path>
              <a:path w="1367789" h="1769109">
                <a:moveTo>
                  <a:pt x="255079" y="206717"/>
                </a:moveTo>
                <a:lnTo>
                  <a:pt x="188556" y="240791"/>
                </a:lnTo>
                <a:lnTo>
                  <a:pt x="188556" y="1769033"/>
                </a:lnTo>
                <a:lnTo>
                  <a:pt x="255079" y="1769033"/>
                </a:lnTo>
                <a:lnTo>
                  <a:pt x="255079" y="206717"/>
                </a:lnTo>
                <a:close/>
              </a:path>
            </a:pathLst>
          </a:custGeom>
          <a:solidFill>
            <a:srgbClr val="90AB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41261" y="7168705"/>
            <a:ext cx="1367320" cy="1917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5684442"/>
            <a:ext cx="17280001" cy="33512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9051696"/>
            <a:ext cx="17280255" cy="22225"/>
          </a:xfrm>
          <a:custGeom>
            <a:avLst/>
            <a:gdLst/>
            <a:ahLst/>
            <a:cxnLst/>
            <a:rect l="l" t="t" r="r" b="b"/>
            <a:pathLst>
              <a:path w="17280255" h="22225">
                <a:moveTo>
                  <a:pt x="0" y="22034"/>
                </a:moveTo>
                <a:lnTo>
                  <a:pt x="0" y="0"/>
                </a:lnTo>
                <a:lnTo>
                  <a:pt x="17280001" y="0"/>
                </a:lnTo>
                <a:lnTo>
                  <a:pt x="17280001" y="22034"/>
                </a:lnTo>
                <a:lnTo>
                  <a:pt x="0" y="220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9132341"/>
            <a:ext cx="17280001" cy="5876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9093200"/>
            <a:ext cx="17280000" cy="220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9957" y="534974"/>
            <a:ext cx="15924784" cy="147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592705" y="5444236"/>
            <a:ext cx="12099290" cy="2430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0" i="0">
                <a:solidFill>
                  <a:srgbClr val="0D4170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939169"/>
            <a:ext cx="17280001" cy="4780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748788"/>
            <a:ext cx="17280001" cy="2624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9324873"/>
            <a:ext cx="17280255" cy="17145"/>
          </a:xfrm>
          <a:custGeom>
            <a:avLst/>
            <a:gdLst/>
            <a:ahLst/>
            <a:cxnLst/>
            <a:rect l="l" t="t" r="r" b="b"/>
            <a:pathLst>
              <a:path w="17280255" h="17145">
                <a:moveTo>
                  <a:pt x="0" y="16878"/>
                </a:moveTo>
                <a:lnTo>
                  <a:pt x="0" y="0"/>
                </a:lnTo>
                <a:lnTo>
                  <a:pt x="17280001" y="0"/>
                </a:lnTo>
                <a:lnTo>
                  <a:pt x="17280001" y="16878"/>
                </a:lnTo>
                <a:lnTo>
                  <a:pt x="0" y="16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4393290" y="588416"/>
            <a:ext cx="713105" cy="1050925"/>
          </a:xfrm>
          <a:custGeom>
            <a:avLst/>
            <a:gdLst/>
            <a:ahLst/>
            <a:cxnLst/>
            <a:rect l="l" t="t" r="r" b="b"/>
            <a:pathLst>
              <a:path w="713105" h="1050925">
                <a:moveTo>
                  <a:pt x="712914" y="0"/>
                </a:moveTo>
                <a:lnTo>
                  <a:pt x="0" y="0"/>
                </a:lnTo>
                <a:lnTo>
                  <a:pt x="0" y="1050480"/>
                </a:lnTo>
                <a:lnTo>
                  <a:pt x="712914" y="1050480"/>
                </a:lnTo>
                <a:lnTo>
                  <a:pt x="712914" y="0"/>
                </a:lnTo>
                <a:close/>
              </a:path>
            </a:pathLst>
          </a:custGeom>
          <a:solidFill>
            <a:srgbClr val="007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645766" y="643368"/>
            <a:ext cx="265430" cy="995044"/>
          </a:xfrm>
          <a:custGeom>
            <a:avLst/>
            <a:gdLst/>
            <a:ahLst/>
            <a:cxnLst/>
            <a:rect l="l" t="t" r="r" b="b"/>
            <a:pathLst>
              <a:path w="265430" h="995044">
                <a:moveTo>
                  <a:pt x="264883" y="651129"/>
                </a:moveTo>
                <a:lnTo>
                  <a:pt x="0" y="928103"/>
                </a:lnTo>
                <a:lnTo>
                  <a:pt x="0" y="994841"/>
                </a:lnTo>
                <a:lnTo>
                  <a:pt x="264883" y="717867"/>
                </a:lnTo>
                <a:lnTo>
                  <a:pt x="264883" y="651129"/>
                </a:lnTo>
                <a:close/>
              </a:path>
              <a:path w="265430" h="995044">
                <a:moveTo>
                  <a:pt x="264883" y="558114"/>
                </a:moveTo>
                <a:lnTo>
                  <a:pt x="0" y="835101"/>
                </a:lnTo>
                <a:lnTo>
                  <a:pt x="0" y="901826"/>
                </a:lnTo>
                <a:lnTo>
                  <a:pt x="264883" y="624839"/>
                </a:lnTo>
                <a:lnTo>
                  <a:pt x="264883" y="558114"/>
                </a:lnTo>
                <a:close/>
              </a:path>
              <a:path w="265430" h="995044">
                <a:moveTo>
                  <a:pt x="264883" y="465086"/>
                </a:moveTo>
                <a:lnTo>
                  <a:pt x="0" y="742086"/>
                </a:lnTo>
                <a:lnTo>
                  <a:pt x="0" y="808812"/>
                </a:lnTo>
                <a:lnTo>
                  <a:pt x="264883" y="531825"/>
                </a:lnTo>
                <a:lnTo>
                  <a:pt x="264883" y="465086"/>
                </a:lnTo>
                <a:close/>
              </a:path>
              <a:path w="265430" h="995044">
                <a:moveTo>
                  <a:pt x="264883" y="372071"/>
                </a:moveTo>
                <a:lnTo>
                  <a:pt x="0" y="649071"/>
                </a:lnTo>
                <a:lnTo>
                  <a:pt x="0" y="715797"/>
                </a:lnTo>
                <a:lnTo>
                  <a:pt x="264883" y="438810"/>
                </a:lnTo>
                <a:lnTo>
                  <a:pt x="264883" y="372071"/>
                </a:lnTo>
                <a:close/>
              </a:path>
              <a:path w="265430" h="995044">
                <a:moveTo>
                  <a:pt x="264883" y="279057"/>
                </a:moveTo>
                <a:lnTo>
                  <a:pt x="0" y="556044"/>
                </a:lnTo>
                <a:lnTo>
                  <a:pt x="0" y="622769"/>
                </a:lnTo>
                <a:lnTo>
                  <a:pt x="264883" y="345795"/>
                </a:lnTo>
                <a:lnTo>
                  <a:pt x="264883" y="279057"/>
                </a:lnTo>
                <a:close/>
              </a:path>
              <a:path w="265430" h="995044">
                <a:moveTo>
                  <a:pt x="264883" y="186042"/>
                </a:moveTo>
                <a:lnTo>
                  <a:pt x="0" y="463029"/>
                </a:lnTo>
                <a:lnTo>
                  <a:pt x="0" y="529755"/>
                </a:lnTo>
                <a:lnTo>
                  <a:pt x="264883" y="252780"/>
                </a:lnTo>
                <a:lnTo>
                  <a:pt x="264883" y="186042"/>
                </a:lnTo>
                <a:close/>
              </a:path>
              <a:path w="265430" h="995044">
                <a:moveTo>
                  <a:pt x="264883" y="93027"/>
                </a:moveTo>
                <a:lnTo>
                  <a:pt x="0" y="370014"/>
                </a:lnTo>
                <a:lnTo>
                  <a:pt x="0" y="436740"/>
                </a:lnTo>
                <a:lnTo>
                  <a:pt x="264883" y="159753"/>
                </a:lnTo>
                <a:lnTo>
                  <a:pt x="264883" y="93027"/>
                </a:lnTo>
                <a:close/>
              </a:path>
              <a:path w="265430" h="995044">
                <a:moveTo>
                  <a:pt x="264883" y="0"/>
                </a:moveTo>
                <a:lnTo>
                  <a:pt x="0" y="276999"/>
                </a:lnTo>
                <a:lnTo>
                  <a:pt x="0" y="343725"/>
                </a:lnTo>
                <a:lnTo>
                  <a:pt x="264883" y="66738"/>
                </a:lnTo>
                <a:lnTo>
                  <a:pt x="264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4910586" y="643368"/>
            <a:ext cx="265430" cy="838200"/>
          </a:xfrm>
          <a:custGeom>
            <a:avLst/>
            <a:gdLst/>
            <a:ahLst/>
            <a:cxnLst/>
            <a:rect l="l" t="t" r="r" b="b"/>
            <a:pathLst>
              <a:path w="265430" h="838200">
                <a:moveTo>
                  <a:pt x="0" y="651129"/>
                </a:moveTo>
                <a:lnTo>
                  <a:pt x="0" y="717867"/>
                </a:lnTo>
                <a:lnTo>
                  <a:pt x="264896" y="837704"/>
                </a:lnTo>
                <a:lnTo>
                  <a:pt x="264896" y="770966"/>
                </a:lnTo>
                <a:lnTo>
                  <a:pt x="0" y="651129"/>
                </a:lnTo>
                <a:close/>
              </a:path>
              <a:path w="265430" h="838200">
                <a:moveTo>
                  <a:pt x="0" y="558114"/>
                </a:moveTo>
                <a:lnTo>
                  <a:pt x="0" y="624840"/>
                </a:lnTo>
                <a:lnTo>
                  <a:pt x="264896" y="744689"/>
                </a:lnTo>
                <a:lnTo>
                  <a:pt x="264896" y="677951"/>
                </a:lnTo>
                <a:lnTo>
                  <a:pt x="0" y="558114"/>
                </a:lnTo>
                <a:close/>
              </a:path>
              <a:path w="265430" h="838200">
                <a:moveTo>
                  <a:pt x="0" y="465086"/>
                </a:moveTo>
                <a:lnTo>
                  <a:pt x="0" y="531825"/>
                </a:lnTo>
                <a:lnTo>
                  <a:pt x="264896" y="651675"/>
                </a:lnTo>
                <a:lnTo>
                  <a:pt x="264896" y="584949"/>
                </a:lnTo>
                <a:lnTo>
                  <a:pt x="0" y="465086"/>
                </a:lnTo>
                <a:close/>
              </a:path>
              <a:path w="265430" h="838200">
                <a:moveTo>
                  <a:pt x="0" y="372071"/>
                </a:moveTo>
                <a:lnTo>
                  <a:pt x="0" y="438810"/>
                </a:lnTo>
                <a:lnTo>
                  <a:pt x="264896" y="558660"/>
                </a:lnTo>
                <a:lnTo>
                  <a:pt x="264896" y="491934"/>
                </a:lnTo>
                <a:lnTo>
                  <a:pt x="0" y="372071"/>
                </a:lnTo>
                <a:close/>
              </a:path>
              <a:path w="265430" h="838200">
                <a:moveTo>
                  <a:pt x="0" y="279057"/>
                </a:moveTo>
                <a:lnTo>
                  <a:pt x="0" y="345795"/>
                </a:lnTo>
                <a:lnTo>
                  <a:pt x="264896" y="465632"/>
                </a:lnTo>
                <a:lnTo>
                  <a:pt x="264896" y="398907"/>
                </a:lnTo>
                <a:lnTo>
                  <a:pt x="0" y="279057"/>
                </a:lnTo>
                <a:close/>
              </a:path>
              <a:path w="265430" h="838200">
                <a:moveTo>
                  <a:pt x="0" y="186042"/>
                </a:moveTo>
                <a:lnTo>
                  <a:pt x="0" y="252780"/>
                </a:lnTo>
                <a:lnTo>
                  <a:pt x="264896" y="372618"/>
                </a:lnTo>
                <a:lnTo>
                  <a:pt x="264896" y="305892"/>
                </a:lnTo>
                <a:lnTo>
                  <a:pt x="0" y="186042"/>
                </a:lnTo>
                <a:close/>
              </a:path>
              <a:path w="265430" h="838200">
                <a:moveTo>
                  <a:pt x="0" y="93027"/>
                </a:moveTo>
                <a:lnTo>
                  <a:pt x="0" y="159753"/>
                </a:lnTo>
                <a:lnTo>
                  <a:pt x="264896" y="279603"/>
                </a:lnTo>
                <a:lnTo>
                  <a:pt x="264896" y="212877"/>
                </a:lnTo>
                <a:lnTo>
                  <a:pt x="0" y="93027"/>
                </a:lnTo>
                <a:close/>
              </a:path>
              <a:path w="265430" h="838200">
                <a:moveTo>
                  <a:pt x="0" y="0"/>
                </a:moveTo>
                <a:lnTo>
                  <a:pt x="0" y="66738"/>
                </a:lnTo>
                <a:lnTo>
                  <a:pt x="264896" y="186588"/>
                </a:lnTo>
                <a:lnTo>
                  <a:pt x="264896" y="119862"/>
                </a:lnTo>
                <a:lnTo>
                  <a:pt x="0" y="0"/>
                </a:lnTo>
                <a:close/>
              </a:path>
            </a:pathLst>
          </a:custGeom>
          <a:solidFill>
            <a:srgbClr val="7B95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4343887" y="1073733"/>
            <a:ext cx="189865" cy="711835"/>
          </a:xfrm>
          <a:custGeom>
            <a:avLst/>
            <a:gdLst/>
            <a:ahLst/>
            <a:cxnLst/>
            <a:rect l="l" t="t" r="r" b="b"/>
            <a:pathLst>
              <a:path w="189865" h="711835">
                <a:moveTo>
                  <a:pt x="189522" y="465848"/>
                </a:moveTo>
                <a:lnTo>
                  <a:pt x="0" y="664006"/>
                </a:lnTo>
                <a:lnTo>
                  <a:pt x="0" y="711746"/>
                </a:lnTo>
                <a:lnTo>
                  <a:pt x="189522" y="513588"/>
                </a:lnTo>
                <a:lnTo>
                  <a:pt x="189522" y="465848"/>
                </a:lnTo>
                <a:close/>
              </a:path>
              <a:path w="189865" h="711835">
                <a:moveTo>
                  <a:pt x="189522" y="399300"/>
                </a:moveTo>
                <a:lnTo>
                  <a:pt x="0" y="597458"/>
                </a:lnTo>
                <a:lnTo>
                  <a:pt x="0" y="645198"/>
                </a:lnTo>
                <a:lnTo>
                  <a:pt x="189522" y="447027"/>
                </a:lnTo>
                <a:lnTo>
                  <a:pt x="189522" y="399300"/>
                </a:lnTo>
                <a:close/>
              </a:path>
              <a:path w="189865" h="711835">
                <a:moveTo>
                  <a:pt x="189522" y="332740"/>
                </a:moveTo>
                <a:lnTo>
                  <a:pt x="0" y="530910"/>
                </a:lnTo>
                <a:lnTo>
                  <a:pt x="0" y="578662"/>
                </a:lnTo>
                <a:lnTo>
                  <a:pt x="189522" y="380492"/>
                </a:lnTo>
                <a:lnTo>
                  <a:pt x="189522" y="332740"/>
                </a:lnTo>
                <a:close/>
              </a:path>
              <a:path w="189865" h="711835">
                <a:moveTo>
                  <a:pt x="189522" y="266192"/>
                </a:moveTo>
                <a:lnTo>
                  <a:pt x="0" y="464375"/>
                </a:lnTo>
                <a:lnTo>
                  <a:pt x="0" y="512102"/>
                </a:lnTo>
                <a:lnTo>
                  <a:pt x="189522" y="313944"/>
                </a:lnTo>
                <a:lnTo>
                  <a:pt x="189522" y="266192"/>
                </a:lnTo>
                <a:close/>
              </a:path>
              <a:path w="189865" h="711835">
                <a:moveTo>
                  <a:pt x="189522" y="199656"/>
                </a:moveTo>
                <a:lnTo>
                  <a:pt x="0" y="397814"/>
                </a:lnTo>
                <a:lnTo>
                  <a:pt x="0" y="445554"/>
                </a:lnTo>
                <a:lnTo>
                  <a:pt x="189522" y="247396"/>
                </a:lnTo>
                <a:lnTo>
                  <a:pt x="189522" y="199656"/>
                </a:lnTo>
                <a:close/>
              </a:path>
              <a:path w="189865" h="711835">
                <a:moveTo>
                  <a:pt x="189522" y="133108"/>
                </a:moveTo>
                <a:lnTo>
                  <a:pt x="0" y="331266"/>
                </a:lnTo>
                <a:lnTo>
                  <a:pt x="0" y="379006"/>
                </a:lnTo>
                <a:lnTo>
                  <a:pt x="189522" y="180848"/>
                </a:lnTo>
                <a:lnTo>
                  <a:pt x="189522" y="133108"/>
                </a:lnTo>
                <a:close/>
              </a:path>
              <a:path w="189865" h="711835">
                <a:moveTo>
                  <a:pt x="189522" y="66548"/>
                </a:moveTo>
                <a:lnTo>
                  <a:pt x="0" y="264718"/>
                </a:lnTo>
                <a:lnTo>
                  <a:pt x="0" y="312470"/>
                </a:lnTo>
                <a:lnTo>
                  <a:pt x="189522" y="114300"/>
                </a:lnTo>
                <a:lnTo>
                  <a:pt x="189522" y="66548"/>
                </a:lnTo>
                <a:close/>
              </a:path>
              <a:path w="189865" h="711835">
                <a:moveTo>
                  <a:pt x="189522" y="0"/>
                </a:moveTo>
                <a:lnTo>
                  <a:pt x="0" y="198183"/>
                </a:lnTo>
                <a:lnTo>
                  <a:pt x="0" y="245922"/>
                </a:lnTo>
                <a:lnTo>
                  <a:pt x="189522" y="47752"/>
                </a:lnTo>
                <a:lnTo>
                  <a:pt x="189522" y="0"/>
                </a:lnTo>
                <a:close/>
              </a:path>
            </a:pathLst>
          </a:custGeom>
          <a:solidFill>
            <a:srgbClr val="C1BB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4533345" y="1073733"/>
            <a:ext cx="105410" cy="561340"/>
          </a:xfrm>
          <a:custGeom>
            <a:avLst/>
            <a:gdLst/>
            <a:ahLst/>
            <a:cxnLst/>
            <a:rect l="l" t="t" r="r" b="b"/>
            <a:pathLst>
              <a:path w="105409" h="561339">
                <a:moveTo>
                  <a:pt x="0" y="465835"/>
                </a:moveTo>
                <a:lnTo>
                  <a:pt x="0" y="513575"/>
                </a:lnTo>
                <a:lnTo>
                  <a:pt x="105308" y="561212"/>
                </a:lnTo>
                <a:lnTo>
                  <a:pt x="105308" y="513473"/>
                </a:lnTo>
                <a:lnTo>
                  <a:pt x="0" y="465835"/>
                </a:lnTo>
                <a:close/>
              </a:path>
              <a:path w="105409" h="561339">
                <a:moveTo>
                  <a:pt x="0" y="399287"/>
                </a:moveTo>
                <a:lnTo>
                  <a:pt x="0" y="447027"/>
                </a:lnTo>
                <a:lnTo>
                  <a:pt x="105308" y="494677"/>
                </a:lnTo>
                <a:lnTo>
                  <a:pt x="105308" y="446938"/>
                </a:lnTo>
                <a:lnTo>
                  <a:pt x="0" y="399287"/>
                </a:lnTo>
                <a:close/>
              </a:path>
              <a:path w="105409" h="561339">
                <a:moveTo>
                  <a:pt x="0" y="332739"/>
                </a:moveTo>
                <a:lnTo>
                  <a:pt x="0" y="380491"/>
                </a:lnTo>
                <a:lnTo>
                  <a:pt x="105308" y="428129"/>
                </a:lnTo>
                <a:lnTo>
                  <a:pt x="105308" y="380390"/>
                </a:lnTo>
                <a:lnTo>
                  <a:pt x="0" y="332739"/>
                </a:lnTo>
                <a:close/>
              </a:path>
              <a:path w="105409" h="561339">
                <a:moveTo>
                  <a:pt x="0" y="266191"/>
                </a:moveTo>
                <a:lnTo>
                  <a:pt x="0" y="313943"/>
                </a:lnTo>
                <a:lnTo>
                  <a:pt x="105308" y="361581"/>
                </a:lnTo>
                <a:lnTo>
                  <a:pt x="105308" y="313842"/>
                </a:lnTo>
                <a:lnTo>
                  <a:pt x="0" y="266191"/>
                </a:lnTo>
                <a:close/>
              </a:path>
              <a:path w="105409" h="561339">
                <a:moveTo>
                  <a:pt x="0" y="199656"/>
                </a:moveTo>
                <a:lnTo>
                  <a:pt x="0" y="247383"/>
                </a:lnTo>
                <a:lnTo>
                  <a:pt x="105308" y="295033"/>
                </a:lnTo>
                <a:lnTo>
                  <a:pt x="105308" y="247281"/>
                </a:lnTo>
                <a:lnTo>
                  <a:pt x="0" y="199656"/>
                </a:lnTo>
                <a:close/>
              </a:path>
              <a:path w="105409" h="561339">
                <a:moveTo>
                  <a:pt x="0" y="133095"/>
                </a:moveTo>
                <a:lnTo>
                  <a:pt x="0" y="180835"/>
                </a:lnTo>
                <a:lnTo>
                  <a:pt x="105308" y="228485"/>
                </a:lnTo>
                <a:lnTo>
                  <a:pt x="105308" y="180733"/>
                </a:lnTo>
                <a:lnTo>
                  <a:pt x="0" y="133095"/>
                </a:lnTo>
                <a:close/>
              </a:path>
              <a:path w="105409" h="561339">
                <a:moveTo>
                  <a:pt x="0" y="66547"/>
                </a:moveTo>
                <a:lnTo>
                  <a:pt x="0" y="114299"/>
                </a:lnTo>
                <a:lnTo>
                  <a:pt x="105308" y="161937"/>
                </a:lnTo>
                <a:lnTo>
                  <a:pt x="105308" y="114198"/>
                </a:lnTo>
                <a:lnTo>
                  <a:pt x="0" y="66547"/>
                </a:lnTo>
                <a:close/>
              </a:path>
              <a:path w="105409" h="561339">
                <a:moveTo>
                  <a:pt x="0" y="0"/>
                </a:moveTo>
                <a:lnTo>
                  <a:pt x="0" y="47751"/>
                </a:lnTo>
                <a:lnTo>
                  <a:pt x="105308" y="95389"/>
                </a:lnTo>
                <a:lnTo>
                  <a:pt x="105308" y="47650"/>
                </a:lnTo>
                <a:lnTo>
                  <a:pt x="0" y="0"/>
                </a:lnTo>
                <a:close/>
              </a:path>
            </a:pathLst>
          </a:custGeom>
          <a:solidFill>
            <a:srgbClr val="7B95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4430971" y="621905"/>
            <a:ext cx="248386" cy="257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0" i="0">
                <a:solidFill>
                  <a:srgbClr val="0D4170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64235" y="2236025"/>
            <a:ext cx="7518844" cy="64164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901620" y="2236025"/>
            <a:ext cx="7518844" cy="64164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0" i="0">
                <a:solidFill>
                  <a:srgbClr val="0D4170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6772" y="757469"/>
            <a:ext cx="4528820" cy="1758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0" i="0">
                <a:solidFill>
                  <a:srgbClr val="0D4170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4235" y="2236025"/>
            <a:ext cx="15556230" cy="64164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76798" y="9041321"/>
            <a:ext cx="5531104" cy="4860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64235" y="9041321"/>
            <a:ext cx="3975481" cy="4860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444984" y="9041321"/>
            <a:ext cx="3975481" cy="4860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/>
          <a:srcRect r="3410"/>
          <a:stretch/>
        </p:blipFill>
        <p:spPr>
          <a:xfrm>
            <a:off x="-411444" y="-49636"/>
            <a:ext cx="17710149" cy="9781412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006772" y="654164"/>
            <a:ext cx="10988378" cy="1556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5000" b="1" dirty="0" smtClean="0">
                <a:solidFill>
                  <a:srgbClr val="0070C0"/>
                </a:solidFill>
                <a:latin typeface="PT Astra Sans" panose="020B0603020203020204" pitchFamily="34" charset="-52"/>
                <a:ea typeface="PT Astra Sans" panose="020B0603020203020204" pitchFamily="34" charset="-52"/>
              </a:rPr>
              <a:t>Реформа </a:t>
            </a:r>
            <a:br>
              <a:rPr lang="ru-RU" sz="5000" b="1" dirty="0" smtClean="0">
                <a:solidFill>
                  <a:srgbClr val="0070C0"/>
                </a:solidFill>
                <a:latin typeface="PT Astra Sans" panose="020B0603020203020204" pitchFamily="34" charset="-52"/>
                <a:ea typeface="PT Astra Sans" panose="020B0603020203020204" pitchFamily="34" charset="-52"/>
              </a:rPr>
            </a:br>
            <a:r>
              <a:rPr lang="ru-RU" sz="5000" b="1" dirty="0" smtClean="0">
                <a:solidFill>
                  <a:srgbClr val="0070C0"/>
                </a:solidFill>
                <a:latin typeface="PT Astra Sans" panose="020B0603020203020204" pitchFamily="34" charset="-52"/>
                <a:ea typeface="PT Astra Sans" panose="020B0603020203020204" pitchFamily="34" charset="-52"/>
              </a:rPr>
              <a:t>контрольно-надзорной деятельности</a:t>
            </a:r>
            <a:endParaRPr sz="5000" b="1" dirty="0">
              <a:solidFill>
                <a:srgbClr val="0070C0"/>
              </a:solidFill>
              <a:latin typeface="PT Astra Sans" panose="020B0603020203020204" pitchFamily="34" charset="-52"/>
              <a:ea typeface="PT Astra Sans" panose="020B0603020203020204" pitchFamily="34" charset="-52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49820" y="948600"/>
            <a:ext cx="13290995" cy="8179525"/>
            <a:chOff x="949820" y="948600"/>
            <a:chExt cx="13667550" cy="8418686"/>
          </a:xfrm>
        </p:grpSpPr>
        <p:sp>
          <p:nvSpPr>
            <p:cNvPr id="26" name="object 26"/>
            <p:cNvSpPr/>
            <p:nvPr/>
          </p:nvSpPr>
          <p:spPr>
            <a:xfrm>
              <a:off x="13506450" y="948600"/>
              <a:ext cx="1012190" cy="1491615"/>
            </a:xfrm>
            <a:custGeom>
              <a:avLst/>
              <a:gdLst/>
              <a:ahLst/>
              <a:cxnLst/>
              <a:rect l="l" t="t" r="r" b="b"/>
              <a:pathLst>
                <a:path w="1012190" h="1491614">
                  <a:moveTo>
                    <a:pt x="1011923" y="0"/>
                  </a:moveTo>
                  <a:lnTo>
                    <a:pt x="0" y="0"/>
                  </a:lnTo>
                  <a:lnTo>
                    <a:pt x="0" y="1491068"/>
                  </a:lnTo>
                  <a:lnTo>
                    <a:pt x="1011923" y="1491068"/>
                  </a:lnTo>
                  <a:lnTo>
                    <a:pt x="1011923" y="0"/>
                  </a:lnTo>
                  <a:close/>
                </a:path>
              </a:pathLst>
            </a:custGeom>
            <a:solidFill>
              <a:srgbClr val="0D4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864717" y="1026616"/>
              <a:ext cx="376555" cy="1412240"/>
            </a:xfrm>
            <a:custGeom>
              <a:avLst/>
              <a:gdLst/>
              <a:ahLst/>
              <a:cxnLst/>
              <a:rect l="l" t="t" r="r" b="b"/>
              <a:pathLst>
                <a:path w="376555" h="1412239">
                  <a:moveTo>
                    <a:pt x="375983" y="924217"/>
                  </a:moveTo>
                  <a:lnTo>
                    <a:pt x="0" y="1317371"/>
                  </a:lnTo>
                  <a:lnTo>
                    <a:pt x="0" y="1412100"/>
                  </a:lnTo>
                  <a:lnTo>
                    <a:pt x="375983" y="1018933"/>
                  </a:lnTo>
                  <a:lnTo>
                    <a:pt x="375983" y="924217"/>
                  </a:lnTo>
                  <a:close/>
                </a:path>
                <a:path w="376555" h="1412239">
                  <a:moveTo>
                    <a:pt x="375983" y="792187"/>
                  </a:moveTo>
                  <a:lnTo>
                    <a:pt x="0" y="1185341"/>
                  </a:lnTo>
                  <a:lnTo>
                    <a:pt x="0" y="1280058"/>
                  </a:lnTo>
                  <a:lnTo>
                    <a:pt x="375983" y="886904"/>
                  </a:lnTo>
                  <a:lnTo>
                    <a:pt x="375983" y="792187"/>
                  </a:lnTo>
                  <a:close/>
                </a:path>
                <a:path w="376555" h="1412239">
                  <a:moveTo>
                    <a:pt x="375983" y="660158"/>
                  </a:moveTo>
                  <a:lnTo>
                    <a:pt x="0" y="1053312"/>
                  </a:lnTo>
                  <a:lnTo>
                    <a:pt x="0" y="1148041"/>
                  </a:lnTo>
                  <a:lnTo>
                    <a:pt x="375983" y="754875"/>
                  </a:lnTo>
                  <a:lnTo>
                    <a:pt x="375983" y="660158"/>
                  </a:lnTo>
                  <a:close/>
                </a:path>
                <a:path w="376555" h="1412239">
                  <a:moveTo>
                    <a:pt x="375983" y="528116"/>
                  </a:moveTo>
                  <a:lnTo>
                    <a:pt x="0" y="921283"/>
                  </a:lnTo>
                  <a:lnTo>
                    <a:pt x="0" y="1016000"/>
                  </a:lnTo>
                  <a:lnTo>
                    <a:pt x="375983" y="622846"/>
                  </a:lnTo>
                  <a:lnTo>
                    <a:pt x="375983" y="528116"/>
                  </a:lnTo>
                  <a:close/>
                </a:path>
                <a:path w="376555" h="1412239">
                  <a:moveTo>
                    <a:pt x="375983" y="396087"/>
                  </a:moveTo>
                  <a:lnTo>
                    <a:pt x="0" y="789254"/>
                  </a:lnTo>
                  <a:lnTo>
                    <a:pt x="0" y="883970"/>
                  </a:lnTo>
                  <a:lnTo>
                    <a:pt x="375983" y="490804"/>
                  </a:lnTo>
                  <a:lnTo>
                    <a:pt x="375983" y="396087"/>
                  </a:lnTo>
                  <a:close/>
                </a:path>
                <a:path w="376555" h="1412239">
                  <a:moveTo>
                    <a:pt x="375983" y="264058"/>
                  </a:moveTo>
                  <a:lnTo>
                    <a:pt x="0" y="657225"/>
                  </a:lnTo>
                  <a:lnTo>
                    <a:pt x="0" y="751941"/>
                  </a:lnTo>
                  <a:lnTo>
                    <a:pt x="375983" y="358775"/>
                  </a:lnTo>
                  <a:lnTo>
                    <a:pt x="375983" y="264058"/>
                  </a:lnTo>
                  <a:close/>
                </a:path>
                <a:path w="376555" h="1412239">
                  <a:moveTo>
                    <a:pt x="375983" y="132041"/>
                  </a:moveTo>
                  <a:lnTo>
                    <a:pt x="0" y="525195"/>
                  </a:lnTo>
                  <a:lnTo>
                    <a:pt x="0" y="619912"/>
                  </a:lnTo>
                  <a:lnTo>
                    <a:pt x="375983" y="226745"/>
                  </a:lnTo>
                  <a:lnTo>
                    <a:pt x="375983" y="132041"/>
                  </a:lnTo>
                  <a:close/>
                </a:path>
                <a:path w="376555" h="1412239">
                  <a:moveTo>
                    <a:pt x="375983" y="0"/>
                  </a:moveTo>
                  <a:lnTo>
                    <a:pt x="0" y="393166"/>
                  </a:lnTo>
                  <a:lnTo>
                    <a:pt x="0" y="487883"/>
                  </a:lnTo>
                  <a:lnTo>
                    <a:pt x="375983" y="94729"/>
                  </a:lnTo>
                  <a:lnTo>
                    <a:pt x="375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240815" y="1026616"/>
              <a:ext cx="376555" cy="1189355"/>
            </a:xfrm>
            <a:custGeom>
              <a:avLst/>
              <a:gdLst/>
              <a:ahLst/>
              <a:cxnLst/>
              <a:rect l="l" t="t" r="r" b="b"/>
              <a:pathLst>
                <a:path w="376555" h="1189355">
                  <a:moveTo>
                    <a:pt x="0" y="924204"/>
                  </a:moveTo>
                  <a:lnTo>
                    <a:pt x="0" y="1018933"/>
                  </a:lnTo>
                  <a:lnTo>
                    <a:pt x="375996" y="1189037"/>
                  </a:lnTo>
                  <a:lnTo>
                    <a:pt x="375996" y="1094320"/>
                  </a:lnTo>
                  <a:lnTo>
                    <a:pt x="0" y="924204"/>
                  </a:lnTo>
                  <a:close/>
                </a:path>
                <a:path w="376555" h="1189355">
                  <a:moveTo>
                    <a:pt x="0" y="792175"/>
                  </a:moveTo>
                  <a:lnTo>
                    <a:pt x="0" y="886891"/>
                  </a:lnTo>
                  <a:lnTo>
                    <a:pt x="375996" y="1057008"/>
                  </a:lnTo>
                  <a:lnTo>
                    <a:pt x="375996" y="962291"/>
                  </a:lnTo>
                  <a:lnTo>
                    <a:pt x="0" y="792175"/>
                  </a:lnTo>
                  <a:close/>
                </a:path>
                <a:path w="376555" h="1189355">
                  <a:moveTo>
                    <a:pt x="0" y="660146"/>
                  </a:moveTo>
                  <a:lnTo>
                    <a:pt x="0" y="754862"/>
                  </a:lnTo>
                  <a:lnTo>
                    <a:pt x="375996" y="924979"/>
                  </a:lnTo>
                  <a:lnTo>
                    <a:pt x="375996" y="830262"/>
                  </a:lnTo>
                  <a:lnTo>
                    <a:pt x="0" y="660146"/>
                  </a:lnTo>
                  <a:close/>
                </a:path>
                <a:path w="376555" h="1189355">
                  <a:moveTo>
                    <a:pt x="0" y="528116"/>
                  </a:moveTo>
                  <a:lnTo>
                    <a:pt x="0" y="622833"/>
                  </a:lnTo>
                  <a:lnTo>
                    <a:pt x="375996" y="792949"/>
                  </a:lnTo>
                  <a:lnTo>
                    <a:pt x="375996" y="698233"/>
                  </a:lnTo>
                  <a:lnTo>
                    <a:pt x="0" y="528116"/>
                  </a:lnTo>
                  <a:close/>
                </a:path>
                <a:path w="376555" h="1189355">
                  <a:moveTo>
                    <a:pt x="0" y="396087"/>
                  </a:moveTo>
                  <a:lnTo>
                    <a:pt x="0" y="490804"/>
                  </a:lnTo>
                  <a:lnTo>
                    <a:pt x="375996" y="660920"/>
                  </a:lnTo>
                  <a:lnTo>
                    <a:pt x="375996" y="566204"/>
                  </a:lnTo>
                  <a:lnTo>
                    <a:pt x="0" y="396087"/>
                  </a:lnTo>
                  <a:close/>
                </a:path>
                <a:path w="376555" h="1189355">
                  <a:moveTo>
                    <a:pt x="0" y="264058"/>
                  </a:moveTo>
                  <a:lnTo>
                    <a:pt x="0" y="358775"/>
                  </a:lnTo>
                  <a:lnTo>
                    <a:pt x="375996" y="528891"/>
                  </a:lnTo>
                  <a:lnTo>
                    <a:pt x="375996" y="434174"/>
                  </a:lnTo>
                  <a:lnTo>
                    <a:pt x="0" y="264058"/>
                  </a:lnTo>
                  <a:close/>
                </a:path>
                <a:path w="376555" h="1189355">
                  <a:moveTo>
                    <a:pt x="0" y="132029"/>
                  </a:moveTo>
                  <a:lnTo>
                    <a:pt x="0" y="226745"/>
                  </a:lnTo>
                  <a:lnTo>
                    <a:pt x="375996" y="396862"/>
                  </a:lnTo>
                  <a:lnTo>
                    <a:pt x="375996" y="302145"/>
                  </a:lnTo>
                  <a:lnTo>
                    <a:pt x="0" y="132029"/>
                  </a:lnTo>
                  <a:close/>
                </a:path>
                <a:path w="376555" h="1189355">
                  <a:moveTo>
                    <a:pt x="0" y="0"/>
                  </a:moveTo>
                  <a:lnTo>
                    <a:pt x="0" y="94716"/>
                  </a:lnTo>
                  <a:lnTo>
                    <a:pt x="375996" y="264833"/>
                  </a:lnTo>
                  <a:lnTo>
                    <a:pt x="375996" y="170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436219" y="1637486"/>
              <a:ext cx="269240" cy="1010285"/>
            </a:xfrm>
            <a:custGeom>
              <a:avLst/>
              <a:gdLst/>
              <a:ahLst/>
              <a:cxnLst/>
              <a:rect l="l" t="t" r="r" b="b"/>
              <a:pathLst>
                <a:path w="269240" h="1010285">
                  <a:moveTo>
                    <a:pt x="268998" y="661212"/>
                  </a:moveTo>
                  <a:lnTo>
                    <a:pt x="0" y="942492"/>
                  </a:lnTo>
                  <a:lnTo>
                    <a:pt x="0" y="1010259"/>
                  </a:lnTo>
                  <a:lnTo>
                    <a:pt x="268998" y="728967"/>
                  </a:lnTo>
                  <a:lnTo>
                    <a:pt x="268998" y="661212"/>
                  </a:lnTo>
                  <a:close/>
                </a:path>
                <a:path w="269240" h="1010285">
                  <a:moveTo>
                    <a:pt x="268998" y="566762"/>
                  </a:moveTo>
                  <a:lnTo>
                    <a:pt x="0" y="848029"/>
                  </a:lnTo>
                  <a:lnTo>
                    <a:pt x="0" y="915797"/>
                  </a:lnTo>
                  <a:lnTo>
                    <a:pt x="268998" y="634517"/>
                  </a:lnTo>
                  <a:lnTo>
                    <a:pt x="268998" y="566762"/>
                  </a:lnTo>
                  <a:close/>
                </a:path>
                <a:path w="269240" h="1010285">
                  <a:moveTo>
                    <a:pt x="268998" y="472300"/>
                  </a:moveTo>
                  <a:lnTo>
                    <a:pt x="0" y="753579"/>
                  </a:lnTo>
                  <a:lnTo>
                    <a:pt x="0" y="821334"/>
                  </a:lnTo>
                  <a:lnTo>
                    <a:pt x="268998" y="540054"/>
                  </a:lnTo>
                  <a:lnTo>
                    <a:pt x="268998" y="472300"/>
                  </a:lnTo>
                  <a:close/>
                </a:path>
                <a:path w="269240" h="1010285">
                  <a:moveTo>
                    <a:pt x="268998" y="377837"/>
                  </a:moveTo>
                  <a:lnTo>
                    <a:pt x="0" y="659117"/>
                  </a:lnTo>
                  <a:lnTo>
                    <a:pt x="0" y="726871"/>
                  </a:lnTo>
                  <a:lnTo>
                    <a:pt x="268998" y="445592"/>
                  </a:lnTo>
                  <a:lnTo>
                    <a:pt x="268998" y="377837"/>
                  </a:lnTo>
                  <a:close/>
                </a:path>
                <a:path w="269240" h="1010285">
                  <a:moveTo>
                    <a:pt x="268998" y="283387"/>
                  </a:moveTo>
                  <a:lnTo>
                    <a:pt x="0" y="564654"/>
                  </a:lnTo>
                  <a:lnTo>
                    <a:pt x="0" y="632421"/>
                  </a:lnTo>
                  <a:lnTo>
                    <a:pt x="268998" y="351142"/>
                  </a:lnTo>
                  <a:lnTo>
                    <a:pt x="268998" y="283387"/>
                  </a:lnTo>
                  <a:close/>
                </a:path>
                <a:path w="269240" h="1010285">
                  <a:moveTo>
                    <a:pt x="268998" y="188912"/>
                  </a:moveTo>
                  <a:lnTo>
                    <a:pt x="0" y="470192"/>
                  </a:lnTo>
                  <a:lnTo>
                    <a:pt x="0" y="537959"/>
                  </a:lnTo>
                  <a:lnTo>
                    <a:pt x="268998" y="256679"/>
                  </a:lnTo>
                  <a:lnTo>
                    <a:pt x="268998" y="188912"/>
                  </a:lnTo>
                  <a:close/>
                </a:path>
                <a:path w="269240" h="1010285">
                  <a:moveTo>
                    <a:pt x="268998" y="94462"/>
                  </a:moveTo>
                  <a:lnTo>
                    <a:pt x="0" y="375742"/>
                  </a:lnTo>
                  <a:lnTo>
                    <a:pt x="0" y="443496"/>
                  </a:lnTo>
                  <a:lnTo>
                    <a:pt x="268998" y="162229"/>
                  </a:lnTo>
                  <a:lnTo>
                    <a:pt x="268998" y="94462"/>
                  </a:lnTo>
                  <a:close/>
                </a:path>
                <a:path w="269240" h="1010285">
                  <a:moveTo>
                    <a:pt x="268998" y="0"/>
                  </a:moveTo>
                  <a:lnTo>
                    <a:pt x="0" y="281292"/>
                  </a:lnTo>
                  <a:lnTo>
                    <a:pt x="0" y="349046"/>
                  </a:lnTo>
                  <a:lnTo>
                    <a:pt x="268998" y="67767"/>
                  </a:lnTo>
                  <a:lnTo>
                    <a:pt x="268998" y="0"/>
                  </a:lnTo>
                  <a:close/>
                </a:path>
              </a:pathLst>
            </a:custGeom>
            <a:solidFill>
              <a:srgbClr val="9A94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705205" y="1637474"/>
              <a:ext cx="149860" cy="796925"/>
            </a:xfrm>
            <a:custGeom>
              <a:avLst/>
              <a:gdLst/>
              <a:ahLst/>
              <a:cxnLst/>
              <a:rect l="l" t="t" r="r" b="b"/>
              <a:pathLst>
                <a:path w="149859" h="796925">
                  <a:moveTo>
                    <a:pt x="0" y="661212"/>
                  </a:moveTo>
                  <a:lnTo>
                    <a:pt x="0" y="728980"/>
                  </a:lnTo>
                  <a:lnTo>
                    <a:pt x="149478" y="796607"/>
                  </a:lnTo>
                  <a:lnTo>
                    <a:pt x="149478" y="728840"/>
                  </a:lnTo>
                  <a:lnTo>
                    <a:pt x="0" y="661212"/>
                  </a:lnTo>
                  <a:close/>
                </a:path>
                <a:path w="149859" h="796925">
                  <a:moveTo>
                    <a:pt x="0" y="566762"/>
                  </a:moveTo>
                  <a:lnTo>
                    <a:pt x="0" y="634530"/>
                  </a:lnTo>
                  <a:lnTo>
                    <a:pt x="149478" y="702144"/>
                  </a:lnTo>
                  <a:lnTo>
                    <a:pt x="149478" y="634377"/>
                  </a:lnTo>
                  <a:lnTo>
                    <a:pt x="0" y="566762"/>
                  </a:lnTo>
                  <a:close/>
                </a:path>
                <a:path w="149859" h="796925">
                  <a:moveTo>
                    <a:pt x="0" y="472300"/>
                  </a:moveTo>
                  <a:lnTo>
                    <a:pt x="0" y="540067"/>
                  </a:lnTo>
                  <a:lnTo>
                    <a:pt x="149478" y="607682"/>
                  </a:lnTo>
                  <a:lnTo>
                    <a:pt x="149478" y="539915"/>
                  </a:lnTo>
                  <a:lnTo>
                    <a:pt x="0" y="472300"/>
                  </a:lnTo>
                  <a:close/>
                </a:path>
                <a:path w="149859" h="796925">
                  <a:moveTo>
                    <a:pt x="0" y="377837"/>
                  </a:moveTo>
                  <a:lnTo>
                    <a:pt x="0" y="445604"/>
                  </a:lnTo>
                  <a:lnTo>
                    <a:pt x="149478" y="513219"/>
                  </a:lnTo>
                  <a:lnTo>
                    <a:pt x="149478" y="445465"/>
                  </a:lnTo>
                  <a:lnTo>
                    <a:pt x="0" y="377837"/>
                  </a:lnTo>
                  <a:close/>
                </a:path>
                <a:path w="149859" h="796925">
                  <a:moveTo>
                    <a:pt x="0" y="283387"/>
                  </a:moveTo>
                  <a:lnTo>
                    <a:pt x="0" y="351142"/>
                  </a:lnTo>
                  <a:lnTo>
                    <a:pt x="149478" y="418769"/>
                  </a:lnTo>
                  <a:lnTo>
                    <a:pt x="149478" y="351002"/>
                  </a:lnTo>
                  <a:lnTo>
                    <a:pt x="0" y="283387"/>
                  </a:lnTo>
                  <a:close/>
                </a:path>
                <a:path w="149859" h="796925">
                  <a:moveTo>
                    <a:pt x="0" y="188912"/>
                  </a:moveTo>
                  <a:lnTo>
                    <a:pt x="0" y="256679"/>
                  </a:lnTo>
                  <a:lnTo>
                    <a:pt x="149478" y="324307"/>
                  </a:lnTo>
                  <a:lnTo>
                    <a:pt x="149478" y="256540"/>
                  </a:lnTo>
                  <a:lnTo>
                    <a:pt x="0" y="188912"/>
                  </a:lnTo>
                  <a:close/>
                </a:path>
                <a:path w="149859" h="796925">
                  <a:moveTo>
                    <a:pt x="0" y="94462"/>
                  </a:moveTo>
                  <a:lnTo>
                    <a:pt x="0" y="162229"/>
                  </a:lnTo>
                  <a:lnTo>
                    <a:pt x="149478" y="229844"/>
                  </a:lnTo>
                  <a:lnTo>
                    <a:pt x="149478" y="162090"/>
                  </a:lnTo>
                  <a:lnTo>
                    <a:pt x="0" y="94462"/>
                  </a:lnTo>
                  <a:close/>
                </a:path>
                <a:path w="149859" h="796925">
                  <a:moveTo>
                    <a:pt x="0" y="0"/>
                  </a:moveTo>
                  <a:lnTo>
                    <a:pt x="0" y="67767"/>
                  </a:lnTo>
                  <a:lnTo>
                    <a:pt x="149478" y="135394"/>
                  </a:lnTo>
                  <a:lnTo>
                    <a:pt x="149478" y="67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49820" y="8558143"/>
              <a:ext cx="880363" cy="8091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4772512" y="993551"/>
            <a:ext cx="2251838" cy="87908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241935">
              <a:lnSpc>
                <a:spcPct val="100000"/>
              </a:lnSpc>
              <a:spcBef>
                <a:spcPts val="135"/>
              </a:spcBef>
            </a:pPr>
            <a:r>
              <a:rPr lang="ru-RU" sz="1400" b="1" spc="10" dirty="0" smtClean="0">
                <a:solidFill>
                  <a:srgbClr val="174571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ДЕПАРТАМЕНТ АРХИТЕКТУРЫ И СТРОИТЕЛЬСТВА </a:t>
            </a:r>
            <a:r>
              <a:rPr sz="1400" b="1" spc="10" dirty="0" smtClean="0">
                <a:solidFill>
                  <a:srgbClr val="174571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ТОМСКОЙ</a:t>
            </a:r>
            <a:r>
              <a:rPr lang="ru-RU" sz="1400" b="1" spc="-60" dirty="0">
                <a:solidFill>
                  <a:srgbClr val="174571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 </a:t>
            </a:r>
            <a:r>
              <a:rPr sz="1400" b="1" spc="15" dirty="0" smtClean="0">
                <a:solidFill>
                  <a:srgbClr val="174571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ОБЛАСТИ</a:t>
            </a:r>
            <a:endParaRPr sz="1400" b="1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0403" y="5076369"/>
            <a:ext cx="17280255" cy="4780915"/>
            <a:chOff x="0" y="4939169"/>
            <a:chExt cx="17280255" cy="4780915"/>
          </a:xfrm>
        </p:grpSpPr>
        <p:sp>
          <p:nvSpPr>
            <p:cNvPr id="3" name="object 3"/>
            <p:cNvSpPr/>
            <p:nvPr/>
          </p:nvSpPr>
          <p:spPr>
            <a:xfrm>
              <a:off x="0" y="4939169"/>
              <a:ext cx="17280001" cy="47807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748784"/>
              <a:ext cx="17280001" cy="26247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9324873"/>
            <a:ext cx="17280255" cy="17145"/>
          </a:xfrm>
          <a:custGeom>
            <a:avLst/>
            <a:gdLst/>
            <a:ahLst/>
            <a:cxnLst/>
            <a:rect l="l" t="t" r="r" b="b"/>
            <a:pathLst>
              <a:path w="17280255" h="17145">
                <a:moveTo>
                  <a:pt x="0" y="16878"/>
                </a:moveTo>
                <a:lnTo>
                  <a:pt x="0" y="0"/>
                </a:lnTo>
                <a:lnTo>
                  <a:pt x="17280001" y="0"/>
                </a:lnTo>
                <a:lnTo>
                  <a:pt x="17280001" y="16878"/>
                </a:lnTo>
                <a:lnTo>
                  <a:pt x="0" y="16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41654" y="12699"/>
            <a:ext cx="3538854" cy="9283700"/>
          </a:xfrm>
          <a:custGeom>
            <a:avLst/>
            <a:gdLst/>
            <a:ahLst/>
            <a:cxnLst/>
            <a:rect l="l" t="t" r="r" b="b"/>
            <a:pathLst>
              <a:path w="3538855" h="9283700">
                <a:moveTo>
                  <a:pt x="3538308" y="0"/>
                </a:moveTo>
                <a:lnTo>
                  <a:pt x="0" y="0"/>
                </a:lnTo>
                <a:lnTo>
                  <a:pt x="0" y="9283700"/>
                </a:lnTo>
                <a:lnTo>
                  <a:pt x="3538308" y="9283700"/>
                </a:lnTo>
                <a:lnTo>
                  <a:pt x="3538308" y="0"/>
                </a:lnTo>
                <a:close/>
              </a:path>
            </a:pathLst>
          </a:custGeom>
          <a:solidFill>
            <a:srgbClr val="174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8470" y="687958"/>
            <a:ext cx="13043082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algn="ctr">
              <a:spcBef>
                <a:spcPts val="100"/>
              </a:spcBef>
            </a:pPr>
            <a:r>
              <a:rPr lang="ru-RU" sz="3000" b="1" spc="-50" dirty="0">
                <a:solidFill>
                  <a:srgbClr val="0070C0"/>
                </a:solidFill>
                <a:latin typeface="Stem Medium"/>
                <a:ea typeface="Stem Medium"/>
                <a:cs typeface="Arial"/>
                <a:sym typeface="Arial"/>
              </a:rPr>
              <a:t>Федеральный закон от 31 июля 2020 г. № 248-ФЗ </a:t>
            </a:r>
            <a:r>
              <a:rPr lang="ru-RU" sz="3000" b="1" spc="-50" dirty="0" smtClean="0">
                <a:solidFill>
                  <a:srgbClr val="0070C0"/>
                </a:solidFill>
                <a:latin typeface="Stem Medium"/>
                <a:ea typeface="Stem Medium"/>
                <a:cs typeface="Arial"/>
                <a:sym typeface="Arial"/>
              </a:rPr>
              <a:t/>
            </a:r>
            <a:br>
              <a:rPr lang="ru-RU" sz="3000" b="1" spc="-50" dirty="0" smtClean="0">
                <a:solidFill>
                  <a:srgbClr val="0070C0"/>
                </a:solidFill>
                <a:latin typeface="Stem Medium"/>
                <a:ea typeface="Stem Medium"/>
                <a:cs typeface="Arial"/>
                <a:sym typeface="Arial"/>
              </a:rPr>
            </a:br>
            <a:r>
              <a:rPr lang="ru-RU" sz="3000" b="1" spc="-50" dirty="0" smtClean="0">
                <a:solidFill>
                  <a:srgbClr val="0070C0"/>
                </a:solidFill>
                <a:latin typeface="Stem Medium"/>
                <a:ea typeface="Stem Medium"/>
                <a:cs typeface="Arial"/>
                <a:sym typeface="Arial"/>
              </a:rPr>
              <a:t>«</a:t>
            </a:r>
            <a:r>
              <a:rPr lang="ru-RU" sz="3000" b="1" spc="-50" dirty="0">
                <a:solidFill>
                  <a:srgbClr val="0070C0"/>
                </a:solidFill>
                <a:latin typeface="Stem Medium"/>
                <a:ea typeface="Stem Medium"/>
                <a:cs typeface="Arial"/>
                <a:sym typeface="Arial"/>
              </a:rPr>
              <a:t>О государственном контроле (надзоре) и муниципальном контроле в Российской Федерации</a:t>
            </a:r>
            <a:endParaRPr sz="3000" b="1" dirty="0">
              <a:solidFill>
                <a:srgbClr val="0070C0"/>
              </a:solidFill>
              <a:latin typeface="PT Astra Sans" panose="020B0603020203020204" pitchFamily="34" charset="-52"/>
              <a:ea typeface="PT Astra Sans" panose="020B0603020203020204" pitchFamily="34" charset="-52"/>
              <a:cs typeface="Roboto" panose="02000000000000000000" pitchFamily="2" charset="0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4346936" y="588403"/>
            <a:ext cx="831850" cy="1197610"/>
            <a:chOff x="14346936" y="588403"/>
            <a:chExt cx="831850" cy="1197610"/>
          </a:xfrm>
        </p:grpSpPr>
        <p:sp>
          <p:nvSpPr>
            <p:cNvPr id="41" name="object 41"/>
            <p:cNvSpPr/>
            <p:nvPr/>
          </p:nvSpPr>
          <p:spPr>
            <a:xfrm>
              <a:off x="14396466" y="588403"/>
              <a:ext cx="713105" cy="1050925"/>
            </a:xfrm>
            <a:custGeom>
              <a:avLst/>
              <a:gdLst/>
              <a:ahLst/>
              <a:cxnLst/>
              <a:rect l="l" t="t" r="r" b="b"/>
              <a:pathLst>
                <a:path w="713105" h="1050925">
                  <a:moveTo>
                    <a:pt x="712914" y="0"/>
                  </a:moveTo>
                  <a:lnTo>
                    <a:pt x="0" y="0"/>
                  </a:lnTo>
                  <a:lnTo>
                    <a:pt x="0" y="1050467"/>
                  </a:lnTo>
                  <a:lnTo>
                    <a:pt x="712914" y="1050467"/>
                  </a:lnTo>
                  <a:lnTo>
                    <a:pt x="712914" y="0"/>
                  </a:lnTo>
                  <a:close/>
                </a:path>
              </a:pathLst>
            </a:custGeom>
            <a:solidFill>
              <a:srgbClr val="0D4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648815" y="643356"/>
              <a:ext cx="265430" cy="995044"/>
            </a:xfrm>
            <a:custGeom>
              <a:avLst/>
              <a:gdLst/>
              <a:ahLst/>
              <a:cxnLst/>
              <a:rect l="l" t="t" r="r" b="b"/>
              <a:pathLst>
                <a:path w="265430" h="995044">
                  <a:moveTo>
                    <a:pt x="264896" y="651116"/>
                  </a:moveTo>
                  <a:lnTo>
                    <a:pt x="0" y="928103"/>
                  </a:lnTo>
                  <a:lnTo>
                    <a:pt x="0" y="994841"/>
                  </a:lnTo>
                  <a:lnTo>
                    <a:pt x="264896" y="717854"/>
                  </a:lnTo>
                  <a:lnTo>
                    <a:pt x="264896" y="651116"/>
                  </a:lnTo>
                  <a:close/>
                </a:path>
                <a:path w="265430" h="995044">
                  <a:moveTo>
                    <a:pt x="264896" y="558101"/>
                  </a:moveTo>
                  <a:lnTo>
                    <a:pt x="0" y="835088"/>
                  </a:lnTo>
                  <a:lnTo>
                    <a:pt x="0" y="901814"/>
                  </a:lnTo>
                  <a:lnTo>
                    <a:pt x="264896" y="624827"/>
                  </a:lnTo>
                  <a:lnTo>
                    <a:pt x="264896" y="558101"/>
                  </a:lnTo>
                  <a:close/>
                </a:path>
                <a:path w="265430" h="995044">
                  <a:moveTo>
                    <a:pt x="264896" y="465086"/>
                  </a:moveTo>
                  <a:lnTo>
                    <a:pt x="0" y="742073"/>
                  </a:lnTo>
                  <a:lnTo>
                    <a:pt x="0" y="808812"/>
                  </a:lnTo>
                  <a:lnTo>
                    <a:pt x="264896" y="531812"/>
                  </a:lnTo>
                  <a:lnTo>
                    <a:pt x="264896" y="465086"/>
                  </a:lnTo>
                  <a:close/>
                </a:path>
                <a:path w="265430" h="995044">
                  <a:moveTo>
                    <a:pt x="264896" y="372071"/>
                  </a:moveTo>
                  <a:lnTo>
                    <a:pt x="0" y="649058"/>
                  </a:lnTo>
                  <a:lnTo>
                    <a:pt x="0" y="715784"/>
                  </a:lnTo>
                  <a:lnTo>
                    <a:pt x="264896" y="438797"/>
                  </a:lnTo>
                  <a:lnTo>
                    <a:pt x="264896" y="372071"/>
                  </a:lnTo>
                  <a:close/>
                </a:path>
                <a:path w="265430" h="995044">
                  <a:moveTo>
                    <a:pt x="264896" y="279057"/>
                  </a:moveTo>
                  <a:lnTo>
                    <a:pt x="0" y="556031"/>
                  </a:lnTo>
                  <a:lnTo>
                    <a:pt x="0" y="622769"/>
                  </a:lnTo>
                  <a:lnTo>
                    <a:pt x="264896" y="345782"/>
                  </a:lnTo>
                  <a:lnTo>
                    <a:pt x="264896" y="279057"/>
                  </a:lnTo>
                  <a:close/>
                </a:path>
                <a:path w="265430" h="995044">
                  <a:moveTo>
                    <a:pt x="264896" y="186029"/>
                  </a:moveTo>
                  <a:lnTo>
                    <a:pt x="0" y="463016"/>
                  </a:lnTo>
                  <a:lnTo>
                    <a:pt x="0" y="529755"/>
                  </a:lnTo>
                  <a:lnTo>
                    <a:pt x="264896" y="252768"/>
                  </a:lnTo>
                  <a:lnTo>
                    <a:pt x="264896" y="186029"/>
                  </a:lnTo>
                  <a:close/>
                </a:path>
                <a:path w="265430" h="995044">
                  <a:moveTo>
                    <a:pt x="264896" y="93014"/>
                  </a:moveTo>
                  <a:lnTo>
                    <a:pt x="0" y="370001"/>
                  </a:lnTo>
                  <a:lnTo>
                    <a:pt x="0" y="436727"/>
                  </a:lnTo>
                  <a:lnTo>
                    <a:pt x="264896" y="159740"/>
                  </a:lnTo>
                  <a:lnTo>
                    <a:pt x="264896" y="93014"/>
                  </a:lnTo>
                  <a:close/>
                </a:path>
                <a:path w="265430" h="995044">
                  <a:moveTo>
                    <a:pt x="264896" y="0"/>
                  </a:moveTo>
                  <a:lnTo>
                    <a:pt x="0" y="276987"/>
                  </a:lnTo>
                  <a:lnTo>
                    <a:pt x="0" y="343725"/>
                  </a:lnTo>
                  <a:lnTo>
                    <a:pt x="264896" y="66738"/>
                  </a:lnTo>
                  <a:lnTo>
                    <a:pt x="264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913763" y="643356"/>
              <a:ext cx="265430" cy="838200"/>
            </a:xfrm>
            <a:custGeom>
              <a:avLst/>
              <a:gdLst/>
              <a:ahLst/>
              <a:cxnLst/>
              <a:rect l="l" t="t" r="r" b="b"/>
              <a:pathLst>
                <a:path w="265430" h="838200">
                  <a:moveTo>
                    <a:pt x="0" y="651116"/>
                  </a:moveTo>
                  <a:lnTo>
                    <a:pt x="0" y="717854"/>
                  </a:lnTo>
                  <a:lnTo>
                    <a:pt x="264896" y="837691"/>
                  </a:lnTo>
                  <a:lnTo>
                    <a:pt x="264896" y="770966"/>
                  </a:lnTo>
                  <a:lnTo>
                    <a:pt x="0" y="651116"/>
                  </a:lnTo>
                  <a:close/>
                </a:path>
                <a:path w="265430" h="838200">
                  <a:moveTo>
                    <a:pt x="0" y="558101"/>
                  </a:moveTo>
                  <a:lnTo>
                    <a:pt x="0" y="624827"/>
                  </a:lnTo>
                  <a:lnTo>
                    <a:pt x="264896" y="744677"/>
                  </a:lnTo>
                  <a:lnTo>
                    <a:pt x="264896" y="677951"/>
                  </a:lnTo>
                  <a:lnTo>
                    <a:pt x="0" y="558101"/>
                  </a:lnTo>
                  <a:close/>
                </a:path>
                <a:path w="265430" h="838200">
                  <a:moveTo>
                    <a:pt x="0" y="465086"/>
                  </a:moveTo>
                  <a:lnTo>
                    <a:pt x="0" y="531812"/>
                  </a:lnTo>
                  <a:lnTo>
                    <a:pt x="264896" y="651662"/>
                  </a:lnTo>
                  <a:lnTo>
                    <a:pt x="264896" y="584936"/>
                  </a:lnTo>
                  <a:lnTo>
                    <a:pt x="0" y="465086"/>
                  </a:lnTo>
                  <a:close/>
                </a:path>
                <a:path w="265430" h="838200">
                  <a:moveTo>
                    <a:pt x="0" y="372071"/>
                  </a:moveTo>
                  <a:lnTo>
                    <a:pt x="0" y="438797"/>
                  </a:lnTo>
                  <a:lnTo>
                    <a:pt x="264896" y="558647"/>
                  </a:lnTo>
                  <a:lnTo>
                    <a:pt x="264896" y="491921"/>
                  </a:lnTo>
                  <a:lnTo>
                    <a:pt x="0" y="372071"/>
                  </a:lnTo>
                  <a:close/>
                </a:path>
                <a:path w="265430" h="838200">
                  <a:moveTo>
                    <a:pt x="0" y="279057"/>
                  </a:moveTo>
                  <a:lnTo>
                    <a:pt x="0" y="345782"/>
                  </a:lnTo>
                  <a:lnTo>
                    <a:pt x="264896" y="465632"/>
                  </a:lnTo>
                  <a:lnTo>
                    <a:pt x="264896" y="398894"/>
                  </a:lnTo>
                  <a:lnTo>
                    <a:pt x="0" y="279057"/>
                  </a:lnTo>
                  <a:close/>
                </a:path>
                <a:path w="265430" h="838200">
                  <a:moveTo>
                    <a:pt x="0" y="186029"/>
                  </a:moveTo>
                  <a:lnTo>
                    <a:pt x="0" y="252768"/>
                  </a:lnTo>
                  <a:lnTo>
                    <a:pt x="264896" y="372617"/>
                  </a:lnTo>
                  <a:lnTo>
                    <a:pt x="264896" y="305879"/>
                  </a:lnTo>
                  <a:lnTo>
                    <a:pt x="0" y="186029"/>
                  </a:lnTo>
                  <a:close/>
                </a:path>
                <a:path w="265430" h="838200">
                  <a:moveTo>
                    <a:pt x="0" y="93014"/>
                  </a:moveTo>
                  <a:lnTo>
                    <a:pt x="0" y="159740"/>
                  </a:lnTo>
                  <a:lnTo>
                    <a:pt x="264896" y="279590"/>
                  </a:lnTo>
                  <a:lnTo>
                    <a:pt x="264896" y="212864"/>
                  </a:lnTo>
                  <a:lnTo>
                    <a:pt x="0" y="93014"/>
                  </a:lnTo>
                  <a:close/>
                </a:path>
                <a:path w="265430" h="838200">
                  <a:moveTo>
                    <a:pt x="0" y="0"/>
                  </a:moveTo>
                  <a:lnTo>
                    <a:pt x="0" y="66738"/>
                  </a:lnTo>
                  <a:lnTo>
                    <a:pt x="264896" y="186575"/>
                  </a:lnTo>
                  <a:lnTo>
                    <a:pt x="264896" y="119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346936" y="1073721"/>
              <a:ext cx="189865" cy="711835"/>
            </a:xfrm>
            <a:custGeom>
              <a:avLst/>
              <a:gdLst/>
              <a:ahLst/>
              <a:cxnLst/>
              <a:rect l="l" t="t" r="r" b="b"/>
              <a:pathLst>
                <a:path w="189865" h="711835">
                  <a:moveTo>
                    <a:pt x="189522" y="465836"/>
                  </a:moveTo>
                  <a:lnTo>
                    <a:pt x="0" y="663994"/>
                  </a:lnTo>
                  <a:lnTo>
                    <a:pt x="0" y="711746"/>
                  </a:lnTo>
                  <a:lnTo>
                    <a:pt x="189522" y="513575"/>
                  </a:lnTo>
                  <a:lnTo>
                    <a:pt x="189522" y="465836"/>
                  </a:lnTo>
                  <a:close/>
                </a:path>
                <a:path w="189865" h="711835">
                  <a:moveTo>
                    <a:pt x="189522" y="399288"/>
                  </a:moveTo>
                  <a:lnTo>
                    <a:pt x="0" y="597446"/>
                  </a:lnTo>
                  <a:lnTo>
                    <a:pt x="0" y="645185"/>
                  </a:lnTo>
                  <a:lnTo>
                    <a:pt x="189522" y="447027"/>
                  </a:lnTo>
                  <a:lnTo>
                    <a:pt x="189522" y="399288"/>
                  </a:lnTo>
                  <a:close/>
                </a:path>
                <a:path w="189865" h="711835">
                  <a:moveTo>
                    <a:pt x="189522" y="332740"/>
                  </a:moveTo>
                  <a:lnTo>
                    <a:pt x="0" y="530910"/>
                  </a:lnTo>
                  <a:lnTo>
                    <a:pt x="0" y="578650"/>
                  </a:lnTo>
                  <a:lnTo>
                    <a:pt x="189522" y="380479"/>
                  </a:lnTo>
                  <a:lnTo>
                    <a:pt x="189522" y="332740"/>
                  </a:lnTo>
                  <a:close/>
                </a:path>
                <a:path w="189865" h="711835">
                  <a:moveTo>
                    <a:pt x="189522" y="266192"/>
                  </a:moveTo>
                  <a:lnTo>
                    <a:pt x="0" y="464362"/>
                  </a:lnTo>
                  <a:lnTo>
                    <a:pt x="0" y="512102"/>
                  </a:lnTo>
                  <a:lnTo>
                    <a:pt x="189522" y="313931"/>
                  </a:lnTo>
                  <a:lnTo>
                    <a:pt x="189522" y="266192"/>
                  </a:lnTo>
                  <a:close/>
                </a:path>
                <a:path w="189865" h="711835">
                  <a:moveTo>
                    <a:pt x="189522" y="199644"/>
                  </a:moveTo>
                  <a:lnTo>
                    <a:pt x="0" y="397814"/>
                  </a:lnTo>
                  <a:lnTo>
                    <a:pt x="0" y="445554"/>
                  </a:lnTo>
                  <a:lnTo>
                    <a:pt x="189522" y="247383"/>
                  </a:lnTo>
                  <a:lnTo>
                    <a:pt x="189522" y="199644"/>
                  </a:lnTo>
                  <a:close/>
                </a:path>
                <a:path w="189865" h="711835">
                  <a:moveTo>
                    <a:pt x="189522" y="133096"/>
                  </a:moveTo>
                  <a:lnTo>
                    <a:pt x="0" y="331266"/>
                  </a:lnTo>
                  <a:lnTo>
                    <a:pt x="0" y="379006"/>
                  </a:lnTo>
                  <a:lnTo>
                    <a:pt x="189522" y="180848"/>
                  </a:lnTo>
                  <a:lnTo>
                    <a:pt x="189522" y="133096"/>
                  </a:lnTo>
                  <a:close/>
                </a:path>
                <a:path w="189865" h="711835">
                  <a:moveTo>
                    <a:pt x="189522" y="66548"/>
                  </a:moveTo>
                  <a:lnTo>
                    <a:pt x="0" y="264718"/>
                  </a:lnTo>
                  <a:lnTo>
                    <a:pt x="0" y="312458"/>
                  </a:lnTo>
                  <a:lnTo>
                    <a:pt x="189522" y="114287"/>
                  </a:lnTo>
                  <a:lnTo>
                    <a:pt x="189522" y="66548"/>
                  </a:lnTo>
                  <a:close/>
                </a:path>
                <a:path w="189865" h="711835">
                  <a:moveTo>
                    <a:pt x="189522" y="0"/>
                  </a:moveTo>
                  <a:lnTo>
                    <a:pt x="0" y="198170"/>
                  </a:lnTo>
                  <a:lnTo>
                    <a:pt x="0" y="245910"/>
                  </a:lnTo>
                  <a:lnTo>
                    <a:pt x="189522" y="47739"/>
                  </a:lnTo>
                  <a:lnTo>
                    <a:pt x="189522" y="0"/>
                  </a:lnTo>
                  <a:close/>
                </a:path>
              </a:pathLst>
            </a:custGeom>
            <a:solidFill>
              <a:srgbClr val="C1B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536522" y="1073721"/>
              <a:ext cx="105410" cy="561340"/>
            </a:xfrm>
            <a:custGeom>
              <a:avLst/>
              <a:gdLst/>
              <a:ahLst/>
              <a:cxnLst/>
              <a:rect l="l" t="t" r="r" b="b"/>
              <a:pathLst>
                <a:path w="105409" h="561339">
                  <a:moveTo>
                    <a:pt x="0" y="465823"/>
                  </a:moveTo>
                  <a:lnTo>
                    <a:pt x="0" y="513575"/>
                  </a:lnTo>
                  <a:lnTo>
                    <a:pt x="105308" y="561212"/>
                  </a:lnTo>
                  <a:lnTo>
                    <a:pt x="105308" y="513473"/>
                  </a:lnTo>
                  <a:lnTo>
                    <a:pt x="0" y="465823"/>
                  </a:lnTo>
                  <a:close/>
                </a:path>
                <a:path w="105409" h="561339">
                  <a:moveTo>
                    <a:pt x="0" y="399287"/>
                  </a:moveTo>
                  <a:lnTo>
                    <a:pt x="0" y="447027"/>
                  </a:lnTo>
                  <a:lnTo>
                    <a:pt x="105308" y="494664"/>
                  </a:lnTo>
                  <a:lnTo>
                    <a:pt x="105308" y="446925"/>
                  </a:lnTo>
                  <a:lnTo>
                    <a:pt x="0" y="399287"/>
                  </a:lnTo>
                  <a:close/>
                </a:path>
                <a:path w="105409" h="561339">
                  <a:moveTo>
                    <a:pt x="0" y="332727"/>
                  </a:moveTo>
                  <a:lnTo>
                    <a:pt x="0" y="380479"/>
                  </a:lnTo>
                  <a:lnTo>
                    <a:pt x="105308" y="428116"/>
                  </a:lnTo>
                  <a:lnTo>
                    <a:pt x="105308" y="380377"/>
                  </a:lnTo>
                  <a:lnTo>
                    <a:pt x="0" y="332727"/>
                  </a:lnTo>
                  <a:close/>
                </a:path>
                <a:path w="105409" h="561339">
                  <a:moveTo>
                    <a:pt x="0" y="266191"/>
                  </a:moveTo>
                  <a:lnTo>
                    <a:pt x="0" y="313931"/>
                  </a:lnTo>
                  <a:lnTo>
                    <a:pt x="105308" y="361568"/>
                  </a:lnTo>
                  <a:lnTo>
                    <a:pt x="105308" y="313829"/>
                  </a:lnTo>
                  <a:lnTo>
                    <a:pt x="0" y="266191"/>
                  </a:lnTo>
                  <a:close/>
                </a:path>
                <a:path w="105409" h="561339">
                  <a:moveTo>
                    <a:pt x="0" y="199643"/>
                  </a:moveTo>
                  <a:lnTo>
                    <a:pt x="0" y="247383"/>
                  </a:lnTo>
                  <a:lnTo>
                    <a:pt x="105308" y="295020"/>
                  </a:lnTo>
                  <a:lnTo>
                    <a:pt x="105308" y="247281"/>
                  </a:lnTo>
                  <a:lnTo>
                    <a:pt x="0" y="199643"/>
                  </a:lnTo>
                  <a:close/>
                </a:path>
                <a:path w="105409" h="561339">
                  <a:moveTo>
                    <a:pt x="0" y="133083"/>
                  </a:moveTo>
                  <a:lnTo>
                    <a:pt x="0" y="180835"/>
                  </a:lnTo>
                  <a:lnTo>
                    <a:pt x="105308" y="228472"/>
                  </a:lnTo>
                  <a:lnTo>
                    <a:pt x="105308" y="180733"/>
                  </a:lnTo>
                  <a:lnTo>
                    <a:pt x="0" y="133083"/>
                  </a:lnTo>
                  <a:close/>
                </a:path>
                <a:path w="105409" h="561339">
                  <a:moveTo>
                    <a:pt x="0" y="66547"/>
                  </a:moveTo>
                  <a:lnTo>
                    <a:pt x="0" y="114287"/>
                  </a:lnTo>
                  <a:lnTo>
                    <a:pt x="105308" y="161924"/>
                  </a:lnTo>
                  <a:lnTo>
                    <a:pt x="105308" y="114185"/>
                  </a:lnTo>
                  <a:lnTo>
                    <a:pt x="0" y="66547"/>
                  </a:lnTo>
                  <a:close/>
                </a:path>
                <a:path w="105409" h="561339">
                  <a:moveTo>
                    <a:pt x="0" y="0"/>
                  </a:moveTo>
                  <a:lnTo>
                    <a:pt x="0" y="47739"/>
                  </a:lnTo>
                  <a:lnTo>
                    <a:pt x="105308" y="95389"/>
                  </a:lnTo>
                  <a:lnTo>
                    <a:pt x="105308" y="47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446466" y="647559"/>
              <a:ext cx="198754" cy="2867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5259558" y="565810"/>
            <a:ext cx="1536192" cy="6934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349250">
              <a:lnSpc>
                <a:spcPts val="1310"/>
              </a:lnSpc>
              <a:spcBef>
                <a:spcPts val="170"/>
              </a:spcBef>
            </a:pPr>
            <a:r>
              <a:rPr sz="1100" b="0" spc="1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Д</a:t>
            </a:r>
            <a:r>
              <a:rPr sz="1100" b="0" spc="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Е</a:t>
            </a:r>
            <a:r>
              <a:rPr sz="1100" b="0" spc="1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П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АР</a:t>
            </a:r>
            <a:r>
              <a:rPr sz="1100" b="0" spc="-7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</a:t>
            </a:r>
            <a:r>
              <a:rPr sz="1100" b="0" spc="1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АМЕ</a:t>
            </a:r>
            <a:r>
              <a:rPr sz="1100" b="0" spc="-1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Н</a:t>
            </a:r>
            <a:r>
              <a:rPr sz="1100" b="0" spc="-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 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АРХИТЕКТУРЫ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  <a:p>
            <a:pPr marL="12700">
              <a:lnSpc>
                <a:spcPts val="1250"/>
              </a:lnSpc>
            </a:pPr>
            <a:r>
              <a:rPr sz="1100" b="0" spc="2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И</a:t>
            </a:r>
            <a:r>
              <a:rPr sz="1100" b="0" spc="-2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СТРОИТЕЛЬСТВА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  <a:p>
            <a:pPr marL="12700">
              <a:lnSpc>
                <a:spcPts val="1315"/>
              </a:lnSpc>
            </a:pP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ТОМСКОЙ</a:t>
            </a:r>
            <a:r>
              <a:rPr sz="1100" b="0" spc="-3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ОБЛАСТИ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8468" y="2193925"/>
            <a:ext cx="44324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altLang="zh-CN" sz="25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Риск-ориентированный</a:t>
            </a:r>
            <a:br>
              <a:rPr lang="ru-RU" altLang="zh-CN" sz="25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ru-RU" altLang="zh-CN" sz="25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подход</a:t>
            </a:r>
            <a:endParaRPr lang="zh-CN" altLang="en-US" sz="25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矩形 73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<p:cNvSpPr/>
          <p:nvPr/>
        </p:nvSpPr>
        <p:spPr>
          <a:xfrm>
            <a:off x="490403" y="3020221"/>
            <a:ext cx="4691384" cy="60958"/>
          </a:xfrm>
          <a:prstGeom prst="rect">
            <a:avLst/>
          </a:prstGeom>
          <a:solidFill>
            <a:srgbClr val="00A4C3"/>
          </a:solidFill>
          <a:ln>
            <a:solidFill>
              <a:srgbClr val="00A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1219170">
              <a:buClr>
                <a:srgbClr val="000000"/>
              </a:buClr>
            </a:pPr>
            <a:endParaRPr lang="zh-CN" altLang="en-US" sz="1867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9950" y="3020221"/>
            <a:ext cx="4191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>
              <a:buClr>
                <a:srgbClr val="000000"/>
              </a:buClr>
            </a:pPr>
            <a:endParaRPr lang="ru-RU" altLang="zh-CN" sz="10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ru-RU" altLang="zh-CN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Частота </a:t>
            </a:r>
            <a:r>
              <a:rPr lang="ru-RU" altLang="zh-CN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проверок напрямую зависит</a:t>
            </a:r>
            <a:br>
              <a:rPr lang="ru-RU" altLang="zh-CN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ru-RU" altLang="zh-CN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от уровня опасности объекта</a:t>
            </a:r>
            <a:endParaRPr lang="zh-CN" alt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6990" y="4175125"/>
            <a:ext cx="399821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9170">
              <a:buClr>
                <a:srgbClr val="000000"/>
              </a:buClr>
            </a:pPr>
            <a:r>
              <a:rPr lang="ru-RU" altLang="zh-CN" sz="25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Приоритет </a:t>
            </a:r>
            <a:r>
              <a:rPr lang="ru-RU" altLang="zh-CN" sz="25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профилактики</a:t>
            </a:r>
            <a:endParaRPr lang="zh-CN" altLang="en-US" sz="25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矩形 77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<p:cNvSpPr/>
          <p:nvPr/>
        </p:nvSpPr>
        <p:spPr>
          <a:xfrm>
            <a:off x="490403" y="4652179"/>
            <a:ext cx="4747924" cy="60958"/>
          </a:xfrm>
          <a:prstGeom prst="rect">
            <a:avLst/>
          </a:prstGeom>
          <a:solidFill>
            <a:srgbClr val="00A4C3"/>
          </a:solidFill>
          <a:ln>
            <a:solidFill>
              <a:srgbClr val="00A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867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0404" y="4895041"/>
            <a:ext cx="469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altLang="zh-CN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Вводится 7 видов </a:t>
            </a:r>
            <a:endParaRPr lang="ru-RU" altLang="zh-CN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ru-RU" altLang="zh-CN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профилактических </a:t>
            </a:r>
            <a:r>
              <a:rPr lang="ru-RU" altLang="zh-CN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мероприятий</a:t>
            </a:r>
            <a:endParaRPr lang="zh-CN" alt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4734" y="5775325"/>
            <a:ext cx="455926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9170">
              <a:buClr>
                <a:srgbClr val="000000"/>
              </a:buClr>
            </a:pPr>
            <a:r>
              <a:rPr lang="ru-RU" altLang="zh-CN" sz="25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Уход от «палочной системы»</a:t>
            </a:r>
            <a:endParaRPr lang="zh-CN" altLang="en-US" sz="25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矩形 77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<p:cNvSpPr/>
          <p:nvPr/>
        </p:nvSpPr>
        <p:spPr>
          <a:xfrm>
            <a:off x="404027" y="6384925"/>
            <a:ext cx="4747924" cy="60959"/>
          </a:xfrm>
          <a:prstGeom prst="rect">
            <a:avLst/>
          </a:prstGeom>
          <a:solidFill>
            <a:srgbClr val="00A4C3"/>
          </a:solidFill>
          <a:ln>
            <a:solidFill>
              <a:srgbClr val="00A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867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4150" y="6613525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altLang="zh-CN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Контроль оценивается</a:t>
            </a:r>
            <a:br>
              <a:rPr lang="ru-RU" altLang="zh-CN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ru-RU" altLang="zh-CN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по предотвращенным рискам</a:t>
            </a:r>
            <a:endParaRPr lang="zh-CN" alt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42151" y="2158447"/>
            <a:ext cx="662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endParaRPr lang="ru-RU" altLang="zh-CN" sz="6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ru-RU" altLang="zh-CN" sz="25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Отказ </a:t>
            </a:r>
            <a:r>
              <a:rPr lang="ru-RU" altLang="zh-CN" sz="25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от проверки как единственного </a:t>
            </a:r>
            <a:r>
              <a:rPr lang="ru-RU" altLang="zh-CN" sz="25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мероприятия</a:t>
            </a:r>
            <a:endParaRPr lang="zh-CN" altLang="en-US" sz="25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矩形 73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<p:cNvSpPr/>
          <p:nvPr/>
        </p:nvSpPr>
        <p:spPr>
          <a:xfrm flipV="1">
            <a:off x="7703890" y="3029126"/>
            <a:ext cx="5359891" cy="60959"/>
          </a:xfrm>
          <a:prstGeom prst="rect">
            <a:avLst/>
          </a:prstGeom>
          <a:solidFill>
            <a:srgbClr val="00A4C3"/>
          </a:solidFill>
          <a:ln>
            <a:solidFill>
              <a:srgbClr val="00A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867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76906" y="3097342"/>
            <a:ext cx="53598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endParaRPr lang="ru-RU" altLang="zh-CN" sz="8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ru-RU" altLang="zh-CN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Вводится </a:t>
            </a:r>
            <a:r>
              <a:rPr lang="ru-RU" altLang="zh-CN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 способов </a:t>
            </a:r>
            <a:r>
              <a:rPr lang="ru-RU" altLang="zh-CN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осуществлять</a:t>
            </a:r>
          </a:p>
          <a:p>
            <a:pPr algn="ctr" defTabSz="1219170">
              <a:buClr>
                <a:srgbClr val="000000"/>
              </a:buClr>
            </a:pPr>
            <a:r>
              <a:rPr lang="ru-RU" altLang="zh-CN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altLang="zh-CN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контроль (надзор)</a:t>
            </a:r>
            <a:endParaRPr lang="zh-CN" alt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63164" y="4087431"/>
            <a:ext cx="280076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endParaRPr lang="ru-RU" altLang="zh-CN" sz="8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ru-RU" altLang="zh-CN" sz="25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Информатизация</a:t>
            </a:r>
            <a:endParaRPr lang="zh-CN" altLang="en-US" sz="25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矩形 73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<p:cNvSpPr/>
          <p:nvPr/>
        </p:nvSpPr>
        <p:spPr>
          <a:xfrm flipV="1">
            <a:off x="7804150" y="4677145"/>
            <a:ext cx="5359891" cy="60959"/>
          </a:xfrm>
          <a:prstGeom prst="rect">
            <a:avLst/>
          </a:prstGeom>
          <a:solidFill>
            <a:srgbClr val="00A4C3"/>
          </a:solidFill>
          <a:ln>
            <a:solidFill>
              <a:srgbClr val="00A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867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04149" y="4537760"/>
            <a:ext cx="515937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endParaRPr lang="ru-RU" altLang="zh-CN" sz="10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endParaRPr lang="ru-RU" altLang="zh-CN" sz="11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ru-RU" altLang="zh-CN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Взаимодействие </a:t>
            </a:r>
            <a:r>
              <a:rPr lang="ru-RU" altLang="zh-CN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контролеров и контролируемых лиц только</a:t>
            </a:r>
            <a:br>
              <a:rPr lang="ru-RU" altLang="zh-CN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ru-RU" altLang="zh-CN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в электронном виде </a:t>
            </a:r>
            <a:endParaRPr lang="zh-CN" alt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56466" y="5883047"/>
            <a:ext cx="3304110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endParaRPr lang="ru-RU" altLang="zh-CN" sz="1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ru-RU" altLang="zh-CN" sz="25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Учет </a:t>
            </a:r>
            <a:r>
              <a:rPr lang="ru-RU" altLang="zh-CN" sz="25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видов </a:t>
            </a:r>
            <a:r>
              <a:rPr lang="ru-RU" altLang="zh-CN" sz="25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контроля</a:t>
            </a:r>
          </a:p>
          <a:p>
            <a:pPr defTabSz="1219170">
              <a:buClr>
                <a:srgbClr val="000000"/>
              </a:buClr>
            </a:pPr>
            <a:endParaRPr lang="zh-CN" altLang="en-US" sz="25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矩形 73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<p:cNvSpPr/>
          <p:nvPr/>
        </p:nvSpPr>
        <p:spPr>
          <a:xfrm flipV="1">
            <a:off x="7928575" y="6415404"/>
            <a:ext cx="5359891" cy="60959"/>
          </a:xfrm>
          <a:prstGeom prst="rect">
            <a:avLst/>
          </a:prstGeom>
          <a:solidFill>
            <a:srgbClr val="00A4C3"/>
          </a:solidFill>
          <a:ln>
            <a:solidFill>
              <a:srgbClr val="00A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867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04150" y="6445884"/>
            <a:ext cx="5562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endParaRPr lang="ru-RU" altLang="zh-CN" sz="12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ru-RU" altLang="zh-CN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Создается </a:t>
            </a:r>
            <a:r>
              <a:rPr lang="ru-RU" altLang="zh-CN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реестр видов контроля. Если вида контроля нет в реестре, контроль не </a:t>
            </a:r>
            <a:r>
              <a:rPr lang="ru-RU" altLang="zh-CN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проводится</a:t>
            </a:r>
          </a:p>
          <a:p>
            <a:pPr algn="ctr" defTabSz="1219170">
              <a:buClr>
                <a:srgbClr val="000000"/>
              </a:buClr>
            </a:pPr>
            <a:endParaRPr lang="zh-CN" alt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9324873"/>
            <a:ext cx="17280255" cy="17145"/>
          </a:xfrm>
          <a:custGeom>
            <a:avLst/>
            <a:gdLst/>
            <a:ahLst/>
            <a:cxnLst/>
            <a:rect l="l" t="t" r="r" b="b"/>
            <a:pathLst>
              <a:path w="17280255" h="17145">
                <a:moveTo>
                  <a:pt x="0" y="16878"/>
                </a:moveTo>
                <a:lnTo>
                  <a:pt x="0" y="0"/>
                </a:lnTo>
                <a:lnTo>
                  <a:pt x="17280001" y="0"/>
                </a:lnTo>
                <a:lnTo>
                  <a:pt x="17280001" y="16878"/>
                </a:lnTo>
                <a:lnTo>
                  <a:pt x="0" y="16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41654" y="12699"/>
            <a:ext cx="3538854" cy="9283700"/>
          </a:xfrm>
          <a:custGeom>
            <a:avLst/>
            <a:gdLst/>
            <a:ahLst/>
            <a:cxnLst/>
            <a:rect l="l" t="t" r="r" b="b"/>
            <a:pathLst>
              <a:path w="3538855" h="9283700">
                <a:moveTo>
                  <a:pt x="3538308" y="0"/>
                </a:moveTo>
                <a:lnTo>
                  <a:pt x="0" y="0"/>
                </a:lnTo>
                <a:lnTo>
                  <a:pt x="0" y="9283700"/>
                </a:lnTo>
                <a:lnTo>
                  <a:pt x="3538308" y="9283700"/>
                </a:lnTo>
                <a:lnTo>
                  <a:pt x="3538308" y="0"/>
                </a:lnTo>
                <a:close/>
              </a:path>
            </a:pathLst>
          </a:custGeom>
          <a:solidFill>
            <a:srgbClr val="174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8469" y="687958"/>
            <a:ext cx="1273828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algn="ctr">
              <a:spcBef>
                <a:spcPts val="100"/>
              </a:spcBef>
            </a:pPr>
            <a:r>
              <a:rPr lang="ru-RU" sz="4000" b="1" dirty="0" smtClean="0">
                <a:solidFill>
                  <a:srgbClr val="0070C0"/>
                </a:solidFill>
                <a:latin typeface="Stem Medium"/>
                <a:ea typeface="Stem Medium"/>
                <a:cs typeface="Arial"/>
                <a:sym typeface="Arial"/>
              </a:rPr>
              <a:t>Контрольные </a:t>
            </a:r>
            <a:r>
              <a:rPr lang="ru-RU" sz="4000" b="1" dirty="0">
                <a:solidFill>
                  <a:srgbClr val="0070C0"/>
                </a:solidFill>
                <a:latin typeface="Stem Medium"/>
                <a:ea typeface="Stem Medium"/>
                <a:cs typeface="Arial"/>
                <a:sym typeface="Arial"/>
              </a:rPr>
              <a:t>(надзорные) </a:t>
            </a:r>
            <a:r>
              <a:rPr lang="ru-RU" sz="4000" b="1" dirty="0" smtClean="0">
                <a:solidFill>
                  <a:srgbClr val="0070C0"/>
                </a:solidFill>
                <a:latin typeface="Stem Medium"/>
                <a:ea typeface="Stem Medium"/>
                <a:cs typeface="Arial"/>
                <a:sym typeface="Arial"/>
              </a:rPr>
              <a:t>мероприятия</a:t>
            </a:r>
            <a:endParaRPr sz="4000" b="1" dirty="0">
              <a:solidFill>
                <a:srgbClr val="0070C0"/>
              </a:solidFill>
              <a:latin typeface="PT Astra Sans" panose="020B0603020203020204" pitchFamily="34" charset="-52"/>
              <a:ea typeface="PT Astra Sans" panose="020B0603020203020204" pitchFamily="34" charset="-52"/>
              <a:cs typeface="Roboto" panose="02000000000000000000" pitchFamily="2" charset="0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4346936" y="588403"/>
            <a:ext cx="831850" cy="1197610"/>
            <a:chOff x="14346936" y="588403"/>
            <a:chExt cx="831850" cy="1197610"/>
          </a:xfrm>
        </p:grpSpPr>
        <p:sp>
          <p:nvSpPr>
            <p:cNvPr id="41" name="object 41"/>
            <p:cNvSpPr/>
            <p:nvPr/>
          </p:nvSpPr>
          <p:spPr>
            <a:xfrm>
              <a:off x="14396466" y="588403"/>
              <a:ext cx="713105" cy="1050925"/>
            </a:xfrm>
            <a:custGeom>
              <a:avLst/>
              <a:gdLst/>
              <a:ahLst/>
              <a:cxnLst/>
              <a:rect l="l" t="t" r="r" b="b"/>
              <a:pathLst>
                <a:path w="713105" h="1050925">
                  <a:moveTo>
                    <a:pt x="712914" y="0"/>
                  </a:moveTo>
                  <a:lnTo>
                    <a:pt x="0" y="0"/>
                  </a:lnTo>
                  <a:lnTo>
                    <a:pt x="0" y="1050467"/>
                  </a:lnTo>
                  <a:lnTo>
                    <a:pt x="712914" y="1050467"/>
                  </a:lnTo>
                  <a:lnTo>
                    <a:pt x="712914" y="0"/>
                  </a:lnTo>
                  <a:close/>
                </a:path>
              </a:pathLst>
            </a:custGeom>
            <a:solidFill>
              <a:srgbClr val="0D4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648815" y="643356"/>
              <a:ext cx="265430" cy="995044"/>
            </a:xfrm>
            <a:custGeom>
              <a:avLst/>
              <a:gdLst/>
              <a:ahLst/>
              <a:cxnLst/>
              <a:rect l="l" t="t" r="r" b="b"/>
              <a:pathLst>
                <a:path w="265430" h="995044">
                  <a:moveTo>
                    <a:pt x="264896" y="651116"/>
                  </a:moveTo>
                  <a:lnTo>
                    <a:pt x="0" y="928103"/>
                  </a:lnTo>
                  <a:lnTo>
                    <a:pt x="0" y="994841"/>
                  </a:lnTo>
                  <a:lnTo>
                    <a:pt x="264896" y="717854"/>
                  </a:lnTo>
                  <a:lnTo>
                    <a:pt x="264896" y="651116"/>
                  </a:lnTo>
                  <a:close/>
                </a:path>
                <a:path w="265430" h="995044">
                  <a:moveTo>
                    <a:pt x="264896" y="558101"/>
                  </a:moveTo>
                  <a:lnTo>
                    <a:pt x="0" y="835088"/>
                  </a:lnTo>
                  <a:lnTo>
                    <a:pt x="0" y="901814"/>
                  </a:lnTo>
                  <a:lnTo>
                    <a:pt x="264896" y="624827"/>
                  </a:lnTo>
                  <a:lnTo>
                    <a:pt x="264896" y="558101"/>
                  </a:lnTo>
                  <a:close/>
                </a:path>
                <a:path w="265430" h="995044">
                  <a:moveTo>
                    <a:pt x="264896" y="465086"/>
                  </a:moveTo>
                  <a:lnTo>
                    <a:pt x="0" y="742073"/>
                  </a:lnTo>
                  <a:lnTo>
                    <a:pt x="0" y="808812"/>
                  </a:lnTo>
                  <a:lnTo>
                    <a:pt x="264896" y="531812"/>
                  </a:lnTo>
                  <a:lnTo>
                    <a:pt x="264896" y="465086"/>
                  </a:lnTo>
                  <a:close/>
                </a:path>
                <a:path w="265430" h="995044">
                  <a:moveTo>
                    <a:pt x="264896" y="372071"/>
                  </a:moveTo>
                  <a:lnTo>
                    <a:pt x="0" y="649058"/>
                  </a:lnTo>
                  <a:lnTo>
                    <a:pt x="0" y="715784"/>
                  </a:lnTo>
                  <a:lnTo>
                    <a:pt x="264896" y="438797"/>
                  </a:lnTo>
                  <a:lnTo>
                    <a:pt x="264896" y="372071"/>
                  </a:lnTo>
                  <a:close/>
                </a:path>
                <a:path w="265430" h="995044">
                  <a:moveTo>
                    <a:pt x="264896" y="279057"/>
                  </a:moveTo>
                  <a:lnTo>
                    <a:pt x="0" y="556031"/>
                  </a:lnTo>
                  <a:lnTo>
                    <a:pt x="0" y="622769"/>
                  </a:lnTo>
                  <a:lnTo>
                    <a:pt x="264896" y="345782"/>
                  </a:lnTo>
                  <a:lnTo>
                    <a:pt x="264896" y="279057"/>
                  </a:lnTo>
                  <a:close/>
                </a:path>
                <a:path w="265430" h="995044">
                  <a:moveTo>
                    <a:pt x="264896" y="186029"/>
                  </a:moveTo>
                  <a:lnTo>
                    <a:pt x="0" y="463016"/>
                  </a:lnTo>
                  <a:lnTo>
                    <a:pt x="0" y="529755"/>
                  </a:lnTo>
                  <a:lnTo>
                    <a:pt x="264896" y="252768"/>
                  </a:lnTo>
                  <a:lnTo>
                    <a:pt x="264896" y="186029"/>
                  </a:lnTo>
                  <a:close/>
                </a:path>
                <a:path w="265430" h="995044">
                  <a:moveTo>
                    <a:pt x="264896" y="93014"/>
                  </a:moveTo>
                  <a:lnTo>
                    <a:pt x="0" y="370001"/>
                  </a:lnTo>
                  <a:lnTo>
                    <a:pt x="0" y="436727"/>
                  </a:lnTo>
                  <a:lnTo>
                    <a:pt x="264896" y="159740"/>
                  </a:lnTo>
                  <a:lnTo>
                    <a:pt x="264896" y="93014"/>
                  </a:lnTo>
                  <a:close/>
                </a:path>
                <a:path w="265430" h="995044">
                  <a:moveTo>
                    <a:pt x="264896" y="0"/>
                  </a:moveTo>
                  <a:lnTo>
                    <a:pt x="0" y="276987"/>
                  </a:lnTo>
                  <a:lnTo>
                    <a:pt x="0" y="343725"/>
                  </a:lnTo>
                  <a:lnTo>
                    <a:pt x="264896" y="66738"/>
                  </a:lnTo>
                  <a:lnTo>
                    <a:pt x="264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913763" y="643356"/>
              <a:ext cx="265430" cy="838200"/>
            </a:xfrm>
            <a:custGeom>
              <a:avLst/>
              <a:gdLst/>
              <a:ahLst/>
              <a:cxnLst/>
              <a:rect l="l" t="t" r="r" b="b"/>
              <a:pathLst>
                <a:path w="265430" h="838200">
                  <a:moveTo>
                    <a:pt x="0" y="651116"/>
                  </a:moveTo>
                  <a:lnTo>
                    <a:pt x="0" y="717854"/>
                  </a:lnTo>
                  <a:lnTo>
                    <a:pt x="264896" y="837691"/>
                  </a:lnTo>
                  <a:lnTo>
                    <a:pt x="264896" y="770966"/>
                  </a:lnTo>
                  <a:lnTo>
                    <a:pt x="0" y="651116"/>
                  </a:lnTo>
                  <a:close/>
                </a:path>
                <a:path w="265430" h="838200">
                  <a:moveTo>
                    <a:pt x="0" y="558101"/>
                  </a:moveTo>
                  <a:lnTo>
                    <a:pt x="0" y="624827"/>
                  </a:lnTo>
                  <a:lnTo>
                    <a:pt x="264896" y="744677"/>
                  </a:lnTo>
                  <a:lnTo>
                    <a:pt x="264896" y="677951"/>
                  </a:lnTo>
                  <a:lnTo>
                    <a:pt x="0" y="558101"/>
                  </a:lnTo>
                  <a:close/>
                </a:path>
                <a:path w="265430" h="838200">
                  <a:moveTo>
                    <a:pt x="0" y="465086"/>
                  </a:moveTo>
                  <a:lnTo>
                    <a:pt x="0" y="531812"/>
                  </a:lnTo>
                  <a:lnTo>
                    <a:pt x="264896" y="651662"/>
                  </a:lnTo>
                  <a:lnTo>
                    <a:pt x="264896" y="584936"/>
                  </a:lnTo>
                  <a:lnTo>
                    <a:pt x="0" y="465086"/>
                  </a:lnTo>
                  <a:close/>
                </a:path>
                <a:path w="265430" h="838200">
                  <a:moveTo>
                    <a:pt x="0" y="372071"/>
                  </a:moveTo>
                  <a:lnTo>
                    <a:pt x="0" y="438797"/>
                  </a:lnTo>
                  <a:lnTo>
                    <a:pt x="264896" y="558647"/>
                  </a:lnTo>
                  <a:lnTo>
                    <a:pt x="264896" y="491921"/>
                  </a:lnTo>
                  <a:lnTo>
                    <a:pt x="0" y="372071"/>
                  </a:lnTo>
                  <a:close/>
                </a:path>
                <a:path w="265430" h="838200">
                  <a:moveTo>
                    <a:pt x="0" y="279057"/>
                  </a:moveTo>
                  <a:lnTo>
                    <a:pt x="0" y="345782"/>
                  </a:lnTo>
                  <a:lnTo>
                    <a:pt x="264896" y="465632"/>
                  </a:lnTo>
                  <a:lnTo>
                    <a:pt x="264896" y="398894"/>
                  </a:lnTo>
                  <a:lnTo>
                    <a:pt x="0" y="279057"/>
                  </a:lnTo>
                  <a:close/>
                </a:path>
                <a:path w="265430" h="838200">
                  <a:moveTo>
                    <a:pt x="0" y="186029"/>
                  </a:moveTo>
                  <a:lnTo>
                    <a:pt x="0" y="252768"/>
                  </a:lnTo>
                  <a:lnTo>
                    <a:pt x="264896" y="372617"/>
                  </a:lnTo>
                  <a:lnTo>
                    <a:pt x="264896" y="305879"/>
                  </a:lnTo>
                  <a:lnTo>
                    <a:pt x="0" y="186029"/>
                  </a:lnTo>
                  <a:close/>
                </a:path>
                <a:path w="265430" h="838200">
                  <a:moveTo>
                    <a:pt x="0" y="93014"/>
                  </a:moveTo>
                  <a:lnTo>
                    <a:pt x="0" y="159740"/>
                  </a:lnTo>
                  <a:lnTo>
                    <a:pt x="264896" y="279590"/>
                  </a:lnTo>
                  <a:lnTo>
                    <a:pt x="264896" y="212864"/>
                  </a:lnTo>
                  <a:lnTo>
                    <a:pt x="0" y="93014"/>
                  </a:lnTo>
                  <a:close/>
                </a:path>
                <a:path w="265430" h="838200">
                  <a:moveTo>
                    <a:pt x="0" y="0"/>
                  </a:moveTo>
                  <a:lnTo>
                    <a:pt x="0" y="66738"/>
                  </a:lnTo>
                  <a:lnTo>
                    <a:pt x="264896" y="186575"/>
                  </a:lnTo>
                  <a:lnTo>
                    <a:pt x="264896" y="119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346936" y="1073721"/>
              <a:ext cx="189865" cy="711835"/>
            </a:xfrm>
            <a:custGeom>
              <a:avLst/>
              <a:gdLst/>
              <a:ahLst/>
              <a:cxnLst/>
              <a:rect l="l" t="t" r="r" b="b"/>
              <a:pathLst>
                <a:path w="189865" h="711835">
                  <a:moveTo>
                    <a:pt x="189522" y="465836"/>
                  </a:moveTo>
                  <a:lnTo>
                    <a:pt x="0" y="663994"/>
                  </a:lnTo>
                  <a:lnTo>
                    <a:pt x="0" y="711746"/>
                  </a:lnTo>
                  <a:lnTo>
                    <a:pt x="189522" y="513575"/>
                  </a:lnTo>
                  <a:lnTo>
                    <a:pt x="189522" y="465836"/>
                  </a:lnTo>
                  <a:close/>
                </a:path>
                <a:path w="189865" h="711835">
                  <a:moveTo>
                    <a:pt x="189522" y="399288"/>
                  </a:moveTo>
                  <a:lnTo>
                    <a:pt x="0" y="597446"/>
                  </a:lnTo>
                  <a:lnTo>
                    <a:pt x="0" y="645185"/>
                  </a:lnTo>
                  <a:lnTo>
                    <a:pt x="189522" y="447027"/>
                  </a:lnTo>
                  <a:lnTo>
                    <a:pt x="189522" y="399288"/>
                  </a:lnTo>
                  <a:close/>
                </a:path>
                <a:path w="189865" h="711835">
                  <a:moveTo>
                    <a:pt x="189522" y="332740"/>
                  </a:moveTo>
                  <a:lnTo>
                    <a:pt x="0" y="530910"/>
                  </a:lnTo>
                  <a:lnTo>
                    <a:pt x="0" y="578650"/>
                  </a:lnTo>
                  <a:lnTo>
                    <a:pt x="189522" y="380479"/>
                  </a:lnTo>
                  <a:lnTo>
                    <a:pt x="189522" y="332740"/>
                  </a:lnTo>
                  <a:close/>
                </a:path>
                <a:path w="189865" h="711835">
                  <a:moveTo>
                    <a:pt x="189522" y="266192"/>
                  </a:moveTo>
                  <a:lnTo>
                    <a:pt x="0" y="464362"/>
                  </a:lnTo>
                  <a:lnTo>
                    <a:pt x="0" y="512102"/>
                  </a:lnTo>
                  <a:lnTo>
                    <a:pt x="189522" y="313931"/>
                  </a:lnTo>
                  <a:lnTo>
                    <a:pt x="189522" y="266192"/>
                  </a:lnTo>
                  <a:close/>
                </a:path>
                <a:path w="189865" h="711835">
                  <a:moveTo>
                    <a:pt x="189522" y="199644"/>
                  </a:moveTo>
                  <a:lnTo>
                    <a:pt x="0" y="397814"/>
                  </a:lnTo>
                  <a:lnTo>
                    <a:pt x="0" y="445554"/>
                  </a:lnTo>
                  <a:lnTo>
                    <a:pt x="189522" y="247383"/>
                  </a:lnTo>
                  <a:lnTo>
                    <a:pt x="189522" y="199644"/>
                  </a:lnTo>
                  <a:close/>
                </a:path>
                <a:path w="189865" h="711835">
                  <a:moveTo>
                    <a:pt x="189522" y="133096"/>
                  </a:moveTo>
                  <a:lnTo>
                    <a:pt x="0" y="331266"/>
                  </a:lnTo>
                  <a:lnTo>
                    <a:pt x="0" y="379006"/>
                  </a:lnTo>
                  <a:lnTo>
                    <a:pt x="189522" y="180848"/>
                  </a:lnTo>
                  <a:lnTo>
                    <a:pt x="189522" y="133096"/>
                  </a:lnTo>
                  <a:close/>
                </a:path>
                <a:path w="189865" h="711835">
                  <a:moveTo>
                    <a:pt x="189522" y="66548"/>
                  </a:moveTo>
                  <a:lnTo>
                    <a:pt x="0" y="264718"/>
                  </a:lnTo>
                  <a:lnTo>
                    <a:pt x="0" y="312458"/>
                  </a:lnTo>
                  <a:lnTo>
                    <a:pt x="189522" y="114287"/>
                  </a:lnTo>
                  <a:lnTo>
                    <a:pt x="189522" y="66548"/>
                  </a:lnTo>
                  <a:close/>
                </a:path>
                <a:path w="189865" h="711835">
                  <a:moveTo>
                    <a:pt x="189522" y="0"/>
                  </a:moveTo>
                  <a:lnTo>
                    <a:pt x="0" y="198170"/>
                  </a:lnTo>
                  <a:lnTo>
                    <a:pt x="0" y="245910"/>
                  </a:lnTo>
                  <a:lnTo>
                    <a:pt x="189522" y="47739"/>
                  </a:lnTo>
                  <a:lnTo>
                    <a:pt x="189522" y="0"/>
                  </a:lnTo>
                  <a:close/>
                </a:path>
              </a:pathLst>
            </a:custGeom>
            <a:solidFill>
              <a:srgbClr val="C1B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536522" y="1073721"/>
              <a:ext cx="105410" cy="561340"/>
            </a:xfrm>
            <a:custGeom>
              <a:avLst/>
              <a:gdLst/>
              <a:ahLst/>
              <a:cxnLst/>
              <a:rect l="l" t="t" r="r" b="b"/>
              <a:pathLst>
                <a:path w="105409" h="561339">
                  <a:moveTo>
                    <a:pt x="0" y="465823"/>
                  </a:moveTo>
                  <a:lnTo>
                    <a:pt x="0" y="513575"/>
                  </a:lnTo>
                  <a:lnTo>
                    <a:pt x="105308" y="561212"/>
                  </a:lnTo>
                  <a:lnTo>
                    <a:pt x="105308" y="513473"/>
                  </a:lnTo>
                  <a:lnTo>
                    <a:pt x="0" y="465823"/>
                  </a:lnTo>
                  <a:close/>
                </a:path>
                <a:path w="105409" h="561339">
                  <a:moveTo>
                    <a:pt x="0" y="399287"/>
                  </a:moveTo>
                  <a:lnTo>
                    <a:pt x="0" y="447027"/>
                  </a:lnTo>
                  <a:lnTo>
                    <a:pt x="105308" y="494664"/>
                  </a:lnTo>
                  <a:lnTo>
                    <a:pt x="105308" y="446925"/>
                  </a:lnTo>
                  <a:lnTo>
                    <a:pt x="0" y="399287"/>
                  </a:lnTo>
                  <a:close/>
                </a:path>
                <a:path w="105409" h="561339">
                  <a:moveTo>
                    <a:pt x="0" y="332727"/>
                  </a:moveTo>
                  <a:lnTo>
                    <a:pt x="0" y="380479"/>
                  </a:lnTo>
                  <a:lnTo>
                    <a:pt x="105308" y="428116"/>
                  </a:lnTo>
                  <a:lnTo>
                    <a:pt x="105308" y="380377"/>
                  </a:lnTo>
                  <a:lnTo>
                    <a:pt x="0" y="332727"/>
                  </a:lnTo>
                  <a:close/>
                </a:path>
                <a:path w="105409" h="561339">
                  <a:moveTo>
                    <a:pt x="0" y="266191"/>
                  </a:moveTo>
                  <a:lnTo>
                    <a:pt x="0" y="313931"/>
                  </a:lnTo>
                  <a:lnTo>
                    <a:pt x="105308" y="361568"/>
                  </a:lnTo>
                  <a:lnTo>
                    <a:pt x="105308" y="313829"/>
                  </a:lnTo>
                  <a:lnTo>
                    <a:pt x="0" y="266191"/>
                  </a:lnTo>
                  <a:close/>
                </a:path>
                <a:path w="105409" h="561339">
                  <a:moveTo>
                    <a:pt x="0" y="199643"/>
                  </a:moveTo>
                  <a:lnTo>
                    <a:pt x="0" y="247383"/>
                  </a:lnTo>
                  <a:lnTo>
                    <a:pt x="105308" y="295020"/>
                  </a:lnTo>
                  <a:lnTo>
                    <a:pt x="105308" y="247281"/>
                  </a:lnTo>
                  <a:lnTo>
                    <a:pt x="0" y="199643"/>
                  </a:lnTo>
                  <a:close/>
                </a:path>
                <a:path w="105409" h="561339">
                  <a:moveTo>
                    <a:pt x="0" y="133083"/>
                  </a:moveTo>
                  <a:lnTo>
                    <a:pt x="0" y="180835"/>
                  </a:lnTo>
                  <a:lnTo>
                    <a:pt x="105308" y="228472"/>
                  </a:lnTo>
                  <a:lnTo>
                    <a:pt x="105308" y="180733"/>
                  </a:lnTo>
                  <a:lnTo>
                    <a:pt x="0" y="133083"/>
                  </a:lnTo>
                  <a:close/>
                </a:path>
                <a:path w="105409" h="561339">
                  <a:moveTo>
                    <a:pt x="0" y="66547"/>
                  </a:moveTo>
                  <a:lnTo>
                    <a:pt x="0" y="114287"/>
                  </a:lnTo>
                  <a:lnTo>
                    <a:pt x="105308" y="161924"/>
                  </a:lnTo>
                  <a:lnTo>
                    <a:pt x="105308" y="114185"/>
                  </a:lnTo>
                  <a:lnTo>
                    <a:pt x="0" y="66547"/>
                  </a:lnTo>
                  <a:close/>
                </a:path>
                <a:path w="105409" h="561339">
                  <a:moveTo>
                    <a:pt x="0" y="0"/>
                  </a:moveTo>
                  <a:lnTo>
                    <a:pt x="0" y="47739"/>
                  </a:lnTo>
                  <a:lnTo>
                    <a:pt x="105308" y="95389"/>
                  </a:lnTo>
                  <a:lnTo>
                    <a:pt x="105308" y="47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446466" y="647559"/>
              <a:ext cx="198754" cy="2867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5259558" y="565810"/>
            <a:ext cx="1536192" cy="6934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349250">
              <a:lnSpc>
                <a:spcPts val="1310"/>
              </a:lnSpc>
              <a:spcBef>
                <a:spcPts val="170"/>
              </a:spcBef>
            </a:pPr>
            <a:r>
              <a:rPr sz="1100" b="0" spc="1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Д</a:t>
            </a:r>
            <a:r>
              <a:rPr sz="1100" b="0" spc="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Е</a:t>
            </a:r>
            <a:r>
              <a:rPr sz="1100" b="0" spc="1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П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АР</a:t>
            </a:r>
            <a:r>
              <a:rPr sz="1100" b="0" spc="-7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</a:t>
            </a:r>
            <a:r>
              <a:rPr sz="1100" b="0" spc="1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АМЕ</a:t>
            </a:r>
            <a:r>
              <a:rPr sz="1100" b="0" spc="-1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Н</a:t>
            </a:r>
            <a:r>
              <a:rPr sz="1100" b="0" spc="-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 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АРХИТЕКТУРЫ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  <a:p>
            <a:pPr marL="12700">
              <a:lnSpc>
                <a:spcPts val="1250"/>
              </a:lnSpc>
            </a:pPr>
            <a:r>
              <a:rPr sz="1100" b="0" spc="2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И</a:t>
            </a:r>
            <a:r>
              <a:rPr sz="1100" b="0" spc="-2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СТРОИТЕЛЬСТВА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  <a:p>
            <a:pPr marL="12700">
              <a:lnSpc>
                <a:spcPts val="1315"/>
              </a:lnSpc>
            </a:pP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ТОМСКОЙ</a:t>
            </a:r>
            <a:r>
              <a:rPr sz="1100" b="0" spc="-3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ОБЛАСТИ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8143" y="1586671"/>
            <a:ext cx="606768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500" b="1" dirty="0">
                <a:solidFill>
                  <a:prstClr val="black"/>
                </a:solidFill>
                <a:latin typeface="Trebuchet MS"/>
              </a:rPr>
              <a:t>МЕРОПРИЯТИЯ С ВЗАИМОДЕЙСТВИЕМ</a:t>
            </a:r>
            <a:endParaRPr lang="ru-RU" sz="25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850" y="2105261"/>
            <a:ext cx="6400800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Trebuchet MS"/>
                <a:ea typeface="Open Sans"/>
                <a:cs typeface="Open Sans"/>
                <a:sym typeface="Open Sans"/>
              </a:rPr>
              <a:t> </a:t>
            </a:r>
            <a:r>
              <a:rPr lang="ru-RU" sz="2200" b="1" dirty="0" smtClean="0">
                <a:solidFill>
                  <a:srgbClr val="00B050"/>
                </a:solidFill>
                <a:latin typeface="Trebuchet MS"/>
                <a:ea typeface="Open Sans"/>
                <a:cs typeface="Open Sans"/>
                <a:sym typeface="Open Sans"/>
              </a:rPr>
              <a:t>Контрольная </a:t>
            </a:r>
            <a:r>
              <a:rPr lang="ru-RU" sz="2200" b="1" dirty="0">
                <a:solidFill>
                  <a:srgbClr val="00B050"/>
                </a:solidFill>
                <a:latin typeface="Trebuchet MS"/>
                <a:ea typeface="Open Sans"/>
                <a:cs typeface="Open Sans"/>
                <a:sym typeface="Open Sans"/>
              </a:rPr>
              <a:t>закупка</a:t>
            </a:r>
          </a:p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1700" b="1" dirty="0" smtClean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 Суть</a:t>
            </a:r>
            <a:r>
              <a:rPr lang="ru-RU" sz="1700" b="1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: </a:t>
            </a:r>
            <a:r>
              <a:rPr lang="ru-RU" sz="1700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моделирование</a:t>
            </a:r>
            <a:r>
              <a:rPr lang="ru-RU" sz="1700" b="1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 </a:t>
            </a:r>
            <a:r>
              <a:rPr lang="ru-RU" sz="1700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сделки для проверки соблюдения ОТ</a:t>
            </a:r>
          </a:p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1700" b="1" dirty="0" smtClean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 Условия</a:t>
            </a:r>
            <a:r>
              <a:rPr lang="ru-RU" sz="1700" b="1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: </a:t>
            </a:r>
            <a:r>
              <a:rPr lang="ru-RU" sz="1700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согласование с прокурором</a:t>
            </a:r>
          </a:p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1700" b="1" dirty="0" smtClean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 Сроки</a:t>
            </a:r>
            <a:r>
              <a:rPr lang="ru-RU" sz="1700" b="1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: </a:t>
            </a:r>
            <a:r>
              <a:rPr lang="ru-RU" sz="1700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1 рабочий день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6490" y="3436058"/>
            <a:ext cx="5807075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2200" b="1" dirty="0" smtClean="0">
                <a:solidFill>
                  <a:srgbClr val="00B050"/>
                </a:solidFill>
                <a:latin typeface="Trebuchet MS"/>
                <a:ea typeface="Open Sans"/>
                <a:cs typeface="Open Sans"/>
                <a:sym typeface="Open Sans"/>
              </a:rPr>
              <a:t>Инспекционный </a:t>
            </a:r>
            <a:r>
              <a:rPr lang="ru-RU" sz="2200" b="1" dirty="0">
                <a:solidFill>
                  <a:srgbClr val="00B050"/>
                </a:solidFill>
                <a:latin typeface="Trebuchet MS"/>
                <a:ea typeface="Open Sans"/>
                <a:cs typeface="Open Sans"/>
                <a:sym typeface="Open Sans"/>
              </a:rPr>
              <a:t>визит</a:t>
            </a:r>
          </a:p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1700" b="1" dirty="0" smtClean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 Суть</a:t>
            </a:r>
            <a:r>
              <a:rPr lang="ru-RU" sz="1700" b="1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: </a:t>
            </a:r>
            <a:r>
              <a:rPr lang="ru-RU" sz="1700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посещение инспектором контролируемого лица</a:t>
            </a:r>
          </a:p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1700" b="1" dirty="0" smtClean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 Условия</a:t>
            </a:r>
            <a:r>
              <a:rPr lang="ru-RU" sz="1700" b="1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: </a:t>
            </a:r>
            <a:r>
              <a:rPr lang="ru-RU" sz="1700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согласование прокурора</a:t>
            </a:r>
          </a:p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1700" b="1" dirty="0" smtClean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 Сроки</a:t>
            </a:r>
            <a:r>
              <a:rPr lang="ru-RU" sz="1700" b="1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: </a:t>
            </a:r>
            <a:r>
              <a:rPr lang="ru-RU" sz="1700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1 рабочий день на объект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6490" y="4651775"/>
            <a:ext cx="617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2200" b="1" dirty="0">
                <a:solidFill>
                  <a:srgbClr val="00B050"/>
                </a:solidFill>
                <a:latin typeface="Trebuchet MS"/>
                <a:ea typeface="Open Sans"/>
                <a:cs typeface="Open Sans"/>
                <a:sym typeface="Open Sans"/>
              </a:rPr>
              <a:t>Выборочный контроль</a:t>
            </a:r>
          </a:p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1700" b="1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Суть: </a:t>
            </a:r>
            <a:r>
              <a:rPr lang="ru-RU" sz="1700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отбор проб для проверки соответствия требованиям безопасности</a:t>
            </a:r>
          </a:p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1700" b="1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Условия: </a:t>
            </a:r>
            <a:r>
              <a:rPr lang="ru-RU" sz="1700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согласование прокурора</a:t>
            </a:r>
          </a:p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1700" b="1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Сроки: </a:t>
            </a:r>
            <a:r>
              <a:rPr lang="ru-RU" sz="1700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1 рабочий день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01806" y="6208671"/>
            <a:ext cx="6141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2200" b="1" dirty="0">
                <a:solidFill>
                  <a:srgbClr val="00B050"/>
                </a:solidFill>
                <a:latin typeface="Trebuchet MS"/>
                <a:ea typeface="Open Sans"/>
                <a:cs typeface="Open Sans"/>
                <a:sym typeface="Open Sans"/>
              </a:rPr>
              <a:t>Выездная проверка</a:t>
            </a:r>
          </a:p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1700" b="1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Суть: </a:t>
            </a:r>
            <a:r>
              <a:rPr lang="ru-RU" sz="1700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комплексное контрольное мероприятие для оценки соблюдения ОТ и решений КНО</a:t>
            </a:r>
          </a:p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1700" b="1" spc="-100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Условия: </a:t>
            </a:r>
            <a:r>
              <a:rPr lang="ru-RU" sz="1700" spc="-100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согласование прокурора, уведомление за сутки</a:t>
            </a:r>
          </a:p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1700" b="1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Сроки: </a:t>
            </a:r>
            <a:r>
              <a:rPr lang="ru-RU" sz="1700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10 рабочих дней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64697" y="7832725"/>
            <a:ext cx="5921375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2200" b="1" dirty="0">
                <a:solidFill>
                  <a:srgbClr val="00B050"/>
                </a:solidFill>
                <a:latin typeface="Trebuchet MS"/>
                <a:ea typeface="Open Sans"/>
                <a:cs typeface="Open Sans"/>
                <a:sym typeface="Open Sans"/>
              </a:rPr>
              <a:t>Документарная проверка</a:t>
            </a:r>
          </a:p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1700" b="1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Суть: </a:t>
            </a:r>
            <a:r>
              <a:rPr lang="ru-RU" sz="1700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анализ документов подконтрольного лица </a:t>
            </a:r>
          </a:p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1700" b="1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Условия: </a:t>
            </a:r>
            <a:r>
              <a:rPr lang="ru-RU" sz="1700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без согласования с прокурором</a:t>
            </a:r>
          </a:p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1700" b="1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Сроки: </a:t>
            </a:r>
            <a:r>
              <a:rPr lang="ru-RU" sz="1700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10 рабочих дней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041452" y="1587238"/>
            <a:ext cx="5997575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2200" b="1" dirty="0">
                <a:solidFill>
                  <a:srgbClr val="00B050"/>
                </a:solidFill>
                <a:latin typeface="Trebuchet MS"/>
                <a:ea typeface="Open Sans"/>
                <a:cs typeface="Open Sans"/>
                <a:sym typeface="Open Sans"/>
              </a:rPr>
              <a:t>Мониторинговая закупка</a:t>
            </a:r>
          </a:p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1700" b="1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Суть: </a:t>
            </a:r>
            <a:r>
              <a:rPr lang="ru-RU" sz="1700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моделирование сделки с последующим направлением товаров на экспертизу</a:t>
            </a:r>
          </a:p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1700" b="1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Условия: </a:t>
            </a:r>
            <a:r>
              <a:rPr lang="ru-RU" sz="1700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согласование прокурора</a:t>
            </a:r>
          </a:p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1700" b="1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Сроки: </a:t>
            </a:r>
            <a:r>
              <a:rPr lang="ru-RU" sz="1700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1 рабочий </a:t>
            </a:r>
            <a:r>
              <a:rPr lang="ru-RU" sz="1700" dirty="0" smtClean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день</a:t>
            </a:r>
          </a:p>
          <a:p>
            <a:pPr lvl="0" algn="just">
              <a:buClr>
                <a:srgbClr val="A5A5A5"/>
              </a:buClr>
              <a:buSzPct val="25000"/>
              <a:defRPr/>
            </a:pPr>
            <a:endParaRPr lang="ru-RU" sz="1700" dirty="0">
              <a:solidFill>
                <a:prstClr val="black"/>
              </a:solidFill>
              <a:latin typeface="Trebuchet MS"/>
              <a:ea typeface="Open Sans"/>
              <a:cs typeface="Open Sans"/>
              <a:sym typeface="Open San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41452" y="3149177"/>
            <a:ext cx="59213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2200" b="1" dirty="0" smtClean="0">
                <a:solidFill>
                  <a:srgbClr val="00B050"/>
                </a:solidFill>
                <a:latin typeface="Trebuchet MS"/>
                <a:ea typeface="Open Sans"/>
                <a:cs typeface="Open Sans"/>
                <a:sym typeface="Open Sans"/>
              </a:rPr>
              <a:t>Рейдовый </a:t>
            </a:r>
            <a:r>
              <a:rPr lang="ru-RU" sz="2200" b="1" dirty="0">
                <a:solidFill>
                  <a:srgbClr val="00B050"/>
                </a:solidFill>
                <a:latin typeface="Trebuchet MS"/>
                <a:ea typeface="Open Sans"/>
                <a:cs typeface="Open Sans"/>
                <a:sym typeface="Open Sans"/>
              </a:rPr>
              <a:t>осмотр</a:t>
            </a:r>
          </a:p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1700" b="1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Суть: </a:t>
            </a:r>
            <a:r>
              <a:rPr lang="ru-RU" sz="1700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осмотр произв. объектов для оценки соблюдения </a:t>
            </a:r>
            <a:r>
              <a:rPr lang="ru-RU" sz="1700" dirty="0">
                <a:solidFill>
                  <a:prstClr val="black"/>
                </a:solidFill>
                <a:latin typeface="Trebuchet MS"/>
                <a:ea typeface="Open Sans"/>
                <a:cs typeface="Open Sans"/>
              </a:rPr>
              <a:t>требований по использованию (эксплуатации) </a:t>
            </a:r>
          </a:p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1700" b="1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Условия: </a:t>
            </a:r>
            <a:r>
              <a:rPr lang="ru-RU" sz="1700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согласование прокурора</a:t>
            </a:r>
          </a:p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1700" b="1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Сроки: </a:t>
            </a:r>
            <a:r>
              <a:rPr lang="ru-RU" sz="1700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1 рабочий день на объект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952586" y="5151912"/>
            <a:ext cx="635062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500" b="1" dirty="0">
                <a:solidFill>
                  <a:prstClr val="black"/>
                </a:solidFill>
                <a:latin typeface="Trebuchet MS"/>
              </a:rPr>
              <a:t>МЕРОПРИЯТИЯ БЕЗ ВЗАИМОДЕЙСТВИЯ</a:t>
            </a:r>
            <a:endParaRPr lang="ru-RU" sz="25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91891" y="5775325"/>
            <a:ext cx="61728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2200" b="1" dirty="0">
                <a:solidFill>
                  <a:srgbClr val="00B050"/>
                </a:solidFill>
                <a:latin typeface="Trebuchet MS"/>
                <a:ea typeface="Open Sans"/>
                <a:cs typeface="Open Sans"/>
                <a:sym typeface="Open Sans"/>
              </a:rPr>
              <a:t>Наблюдение за соблюдением обязательных требований</a:t>
            </a:r>
          </a:p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1700" b="1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Суть: </a:t>
            </a:r>
            <a:r>
              <a:rPr lang="ru-RU" sz="1700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анализ данных о деятельности контролируемого лица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081554" y="7208945"/>
            <a:ext cx="6019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2200" b="1" dirty="0">
                <a:solidFill>
                  <a:srgbClr val="00B050"/>
                </a:solidFill>
                <a:latin typeface="Trebuchet MS"/>
                <a:ea typeface="Open Sans"/>
                <a:cs typeface="Open Sans"/>
                <a:sym typeface="Open Sans"/>
              </a:rPr>
              <a:t>Выездное обследование</a:t>
            </a:r>
          </a:p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1700" b="1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Суть: </a:t>
            </a:r>
            <a:r>
              <a:rPr lang="ru-RU" sz="1700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визуальная оценка соблюдения ОТ</a:t>
            </a:r>
          </a:p>
          <a:p>
            <a:pPr lvl="0" algn="just">
              <a:buClr>
                <a:srgbClr val="A5A5A5"/>
              </a:buClr>
              <a:buSzPct val="25000"/>
              <a:defRPr/>
            </a:pPr>
            <a:r>
              <a:rPr lang="ru-RU" sz="1700" dirty="0">
                <a:solidFill>
                  <a:prstClr val="black"/>
                </a:solidFill>
                <a:latin typeface="Trebuchet MS"/>
                <a:ea typeface="Open Sans"/>
                <a:cs typeface="Open Sans"/>
                <a:sym typeface="Open Sans"/>
              </a:rPr>
              <a:t>Сроки: 1 рабочий день</a:t>
            </a:r>
          </a:p>
        </p:txBody>
      </p:sp>
    </p:spTree>
    <p:extLst>
      <p:ext uri="{BB962C8B-B14F-4D97-AF65-F5344CB8AC3E}">
        <p14:creationId xmlns:p14="http://schemas.microsoft.com/office/powerpoint/2010/main" val="1239382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9324873"/>
            <a:ext cx="17280255" cy="17145"/>
          </a:xfrm>
          <a:custGeom>
            <a:avLst/>
            <a:gdLst/>
            <a:ahLst/>
            <a:cxnLst/>
            <a:rect l="l" t="t" r="r" b="b"/>
            <a:pathLst>
              <a:path w="17280255" h="17145">
                <a:moveTo>
                  <a:pt x="0" y="16878"/>
                </a:moveTo>
                <a:lnTo>
                  <a:pt x="0" y="0"/>
                </a:lnTo>
                <a:lnTo>
                  <a:pt x="17280001" y="0"/>
                </a:lnTo>
                <a:lnTo>
                  <a:pt x="17280001" y="16878"/>
                </a:lnTo>
                <a:lnTo>
                  <a:pt x="0" y="16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41654" y="12699"/>
            <a:ext cx="3538854" cy="9283700"/>
          </a:xfrm>
          <a:custGeom>
            <a:avLst/>
            <a:gdLst/>
            <a:ahLst/>
            <a:cxnLst/>
            <a:rect l="l" t="t" r="r" b="b"/>
            <a:pathLst>
              <a:path w="3538855" h="9283700">
                <a:moveTo>
                  <a:pt x="3538308" y="0"/>
                </a:moveTo>
                <a:lnTo>
                  <a:pt x="0" y="0"/>
                </a:lnTo>
                <a:lnTo>
                  <a:pt x="0" y="9283700"/>
                </a:lnTo>
                <a:lnTo>
                  <a:pt x="3538308" y="9283700"/>
                </a:lnTo>
                <a:lnTo>
                  <a:pt x="3538308" y="0"/>
                </a:lnTo>
                <a:close/>
              </a:path>
            </a:pathLst>
          </a:custGeom>
          <a:solidFill>
            <a:srgbClr val="174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8469" y="687958"/>
            <a:ext cx="1273828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lvl="0" algn="ctr">
              <a:spcBef>
                <a:spcPts val="100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Stem Medium"/>
                <a:ea typeface="Stem Medium"/>
                <a:cs typeface="Arial"/>
                <a:sym typeface="Arial"/>
              </a:rPr>
              <a:t>Региональный </a:t>
            </a:r>
            <a:r>
              <a:rPr lang="ru-RU" sz="3200" b="1" dirty="0">
                <a:solidFill>
                  <a:srgbClr val="0070C0"/>
                </a:solidFill>
                <a:latin typeface="Stem Medium"/>
                <a:ea typeface="Stem Medium"/>
                <a:cs typeface="Arial"/>
                <a:sym typeface="Arial"/>
              </a:rPr>
              <a:t>государственный контроль (надзор</a:t>
            </a:r>
            <a:r>
              <a:rPr lang="ru-RU" sz="3200" b="1" dirty="0" smtClean="0">
                <a:solidFill>
                  <a:srgbClr val="0070C0"/>
                </a:solidFill>
                <a:latin typeface="Stem Medium"/>
                <a:ea typeface="Stem Medium"/>
                <a:cs typeface="Arial"/>
                <a:sym typeface="Arial"/>
              </a:rPr>
              <a:t>)</a:t>
            </a:r>
            <a:endParaRPr sz="3200" b="1" dirty="0">
              <a:solidFill>
                <a:srgbClr val="0070C0"/>
              </a:solidFill>
              <a:latin typeface="PT Astra Sans" panose="020B0603020203020204" pitchFamily="34" charset="-52"/>
              <a:ea typeface="PT Astra Sans" panose="020B0603020203020204" pitchFamily="34" charset="-52"/>
              <a:cs typeface="Roboto" panose="02000000000000000000" pitchFamily="2" charset="0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4346936" y="588403"/>
            <a:ext cx="831850" cy="1197610"/>
            <a:chOff x="14346936" y="588403"/>
            <a:chExt cx="831850" cy="1197610"/>
          </a:xfrm>
        </p:grpSpPr>
        <p:sp>
          <p:nvSpPr>
            <p:cNvPr id="41" name="object 41"/>
            <p:cNvSpPr/>
            <p:nvPr/>
          </p:nvSpPr>
          <p:spPr>
            <a:xfrm>
              <a:off x="14396466" y="588403"/>
              <a:ext cx="713105" cy="1050925"/>
            </a:xfrm>
            <a:custGeom>
              <a:avLst/>
              <a:gdLst/>
              <a:ahLst/>
              <a:cxnLst/>
              <a:rect l="l" t="t" r="r" b="b"/>
              <a:pathLst>
                <a:path w="713105" h="1050925">
                  <a:moveTo>
                    <a:pt x="712914" y="0"/>
                  </a:moveTo>
                  <a:lnTo>
                    <a:pt x="0" y="0"/>
                  </a:lnTo>
                  <a:lnTo>
                    <a:pt x="0" y="1050467"/>
                  </a:lnTo>
                  <a:lnTo>
                    <a:pt x="712914" y="1050467"/>
                  </a:lnTo>
                  <a:lnTo>
                    <a:pt x="712914" y="0"/>
                  </a:lnTo>
                  <a:close/>
                </a:path>
              </a:pathLst>
            </a:custGeom>
            <a:solidFill>
              <a:srgbClr val="0D4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648815" y="643356"/>
              <a:ext cx="265430" cy="995044"/>
            </a:xfrm>
            <a:custGeom>
              <a:avLst/>
              <a:gdLst/>
              <a:ahLst/>
              <a:cxnLst/>
              <a:rect l="l" t="t" r="r" b="b"/>
              <a:pathLst>
                <a:path w="265430" h="995044">
                  <a:moveTo>
                    <a:pt x="264896" y="651116"/>
                  </a:moveTo>
                  <a:lnTo>
                    <a:pt x="0" y="928103"/>
                  </a:lnTo>
                  <a:lnTo>
                    <a:pt x="0" y="994841"/>
                  </a:lnTo>
                  <a:lnTo>
                    <a:pt x="264896" y="717854"/>
                  </a:lnTo>
                  <a:lnTo>
                    <a:pt x="264896" y="651116"/>
                  </a:lnTo>
                  <a:close/>
                </a:path>
                <a:path w="265430" h="995044">
                  <a:moveTo>
                    <a:pt x="264896" y="558101"/>
                  </a:moveTo>
                  <a:lnTo>
                    <a:pt x="0" y="835088"/>
                  </a:lnTo>
                  <a:lnTo>
                    <a:pt x="0" y="901814"/>
                  </a:lnTo>
                  <a:lnTo>
                    <a:pt x="264896" y="624827"/>
                  </a:lnTo>
                  <a:lnTo>
                    <a:pt x="264896" y="558101"/>
                  </a:lnTo>
                  <a:close/>
                </a:path>
                <a:path w="265430" h="995044">
                  <a:moveTo>
                    <a:pt x="264896" y="465086"/>
                  </a:moveTo>
                  <a:lnTo>
                    <a:pt x="0" y="742073"/>
                  </a:lnTo>
                  <a:lnTo>
                    <a:pt x="0" y="808812"/>
                  </a:lnTo>
                  <a:lnTo>
                    <a:pt x="264896" y="531812"/>
                  </a:lnTo>
                  <a:lnTo>
                    <a:pt x="264896" y="465086"/>
                  </a:lnTo>
                  <a:close/>
                </a:path>
                <a:path w="265430" h="995044">
                  <a:moveTo>
                    <a:pt x="264896" y="372071"/>
                  </a:moveTo>
                  <a:lnTo>
                    <a:pt x="0" y="649058"/>
                  </a:lnTo>
                  <a:lnTo>
                    <a:pt x="0" y="715784"/>
                  </a:lnTo>
                  <a:lnTo>
                    <a:pt x="264896" y="438797"/>
                  </a:lnTo>
                  <a:lnTo>
                    <a:pt x="264896" y="372071"/>
                  </a:lnTo>
                  <a:close/>
                </a:path>
                <a:path w="265430" h="995044">
                  <a:moveTo>
                    <a:pt x="264896" y="279057"/>
                  </a:moveTo>
                  <a:lnTo>
                    <a:pt x="0" y="556031"/>
                  </a:lnTo>
                  <a:lnTo>
                    <a:pt x="0" y="622769"/>
                  </a:lnTo>
                  <a:lnTo>
                    <a:pt x="264896" y="345782"/>
                  </a:lnTo>
                  <a:lnTo>
                    <a:pt x="264896" y="279057"/>
                  </a:lnTo>
                  <a:close/>
                </a:path>
                <a:path w="265430" h="995044">
                  <a:moveTo>
                    <a:pt x="264896" y="186029"/>
                  </a:moveTo>
                  <a:lnTo>
                    <a:pt x="0" y="463016"/>
                  </a:lnTo>
                  <a:lnTo>
                    <a:pt x="0" y="529755"/>
                  </a:lnTo>
                  <a:lnTo>
                    <a:pt x="264896" y="252768"/>
                  </a:lnTo>
                  <a:lnTo>
                    <a:pt x="264896" y="186029"/>
                  </a:lnTo>
                  <a:close/>
                </a:path>
                <a:path w="265430" h="995044">
                  <a:moveTo>
                    <a:pt x="264896" y="93014"/>
                  </a:moveTo>
                  <a:lnTo>
                    <a:pt x="0" y="370001"/>
                  </a:lnTo>
                  <a:lnTo>
                    <a:pt x="0" y="436727"/>
                  </a:lnTo>
                  <a:lnTo>
                    <a:pt x="264896" y="159740"/>
                  </a:lnTo>
                  <a:lnTo>
                    <a:pt x="264896" y="93014"/>
                  </a:lnTo>
                  <a:close/>
                </a:path>
                <a:path w="265430" h="995044">
                  <a:moveTo>
                    <a:pt x="264896" y="0"/>
                  </a:moveTo>
                  <a:lnTo>
                    <a:pt x="0" y="276987"/>
                  </a:lnTo>
                  <a:lnTo>
                    <a:pt x="0" y="343725"/>
                  </a:lnTo>
                  <a:lnTo>
                    <a:pt x="264896" y="66738"/>
                  </a:lnTo>
                  <a:lnTo>
                    <a:pt x="264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913763" y="643356"/>
              <a:ext cx="265430" cy="838200"/>
            </a:xfrm>
            <a:custGeom>
              <a:avLst/>
              <a:gdLst/>
              <a:ahLst/>
              <a:cxnLst/>
              <a:rect l="l" t="t" r="r" b="b"/>
              <a:pathLst>
                <a:path w="265430" h="838200">
                  <a:moveTo>
                    <a:pt x="0" y="651116"/>
                  </a:moveTo>
                  <a:lnTo>
                    <a:pt x="0" y="717854"/>
                  </a:lnTo>
                  <a:lnTo>
                    <a:pt x="264896" y="837691"/>
                  </a:lnTo>
                  <a:lnTo>
                    <a:pt x="264896" y="770966"/>
                  </a:lnTo>
                  <a:lnTo>
                    <a:pt x="0" y="651116"/>
                  </a:lnTo>
                  <a:close/>
                </a:path>
                <a:path w="265430" h="838200">
                  <a:moveTo>
                    <a:pt x="0" y="558101"/>
                  </a:moveTo>
                  <a:lnTo>
                    <a:pt x="0" y="624827"/>
                  </a:lnTo>
                  <a:lnTo>
                    <a:pt x="264896" y="744677"/>
                  </a:lnTo>
                  <a:lnTo>
                    <a:pt x="264896" y="677951"/>
                  </a:lnTo>
                  <a:lnTo>
                    <a:pt x="0" y="558101"/>
                  </a:lnTo>
                  <a:close/>
                </a:path>
                <a:path w="265430" h="838200">
                  <a:moveTo>
                    <a:pt x="0" y="465086"/>
                  </a:moveTo>
                  <a:lnTo>
                    <a:pt x="0" y="531812"/>
                  </a:lnTo>
                  <a:lnTo>
                    <a:pt x="264896" y="651662"/>
                  </a:lnTo>
                  <a:lnTo>
                    <a:pt x="264896" y="584936"/>
                  </a:lnTo>
                  <a:lnTo>
                    <a:pt x="0" y="465086"/>
                  </a:lnTo>
                  <a:close/>
                </a:path>
                <a:path w="265430" h="838200">
                  <a:moveTo>
                    <a:pt x="0" y="372071"/>
                  </a:moveTo>
                  <a:lnTo>
                    <a:pt x="0" y="438797"/>
                  </a:lnTo>
                  <a:lnTo>
                    <a:pt x="264896" y="558647"/>
                  </a:lnTo>
                  <a:lnTo>
                    <a:pt x="264896" y="491921"/>
                  </a:lnTo>
                  <a:lnTo>
                    <a:pt x="0" y="372071"/>
                  </a:lnTo>
                  <a:close/>
                </a:path>
                <a:path w="265430" h="838200">
                  <a:moveTo>
                    <a:pt x="0" y="279057"/>
                  </a:moveTo>
                  <a:lnTo>
                    <a:pt x="0" y="345782"/>
                  </a:lnTo>
                  <a:lnTo>
                    <a:pt x="264896" y="465632"/>
                  </a:lnTo>
                  <a:lnTo>
                    <a:pt x="264896" y="398894"/>
                  </a:lnTo>
                  <a:lnTo>
                    <a:pt x="0" y="279057"/>
                  </a:lnTo>
                  <a:close/>
                </a:path>
                <a:path w="265430" h="838200">
                  <a:moveTo>
                    <a:pt x="0" y="186029"/>
                  </a:moveTo>
                  <a:lnTo>
                    <a:pt x="0" y="252768"/>
                  </a:lnTo>
                  <a:lnTo>
                    <a:pt x="264896" y="372617"/>
                  </a:lnTo>
                  <a:lnTo>
                    <a:pt x="264896" y="305879"/>
                  </a:lnTo>
                  <a:lnTo>
                    <a:pt x="0" y="186029"/>
                  </a:lnTo>
                  <a:close/>
                </a:path>
                <a:path w="265430" h="838200">
                  <a:moveTo>
                    <a:pt x="0" y="93014"/>
                  </a:moveTo>
                  <a:lnTo>
                    <a:pt x="0" y="159740"/>
                  </a:lnTo>
                  <a:lnTo>
                    <a:pt x="264896" y="279590"/>
                  </a:lnTo>
                  <a:lnTo>
                    <a:pt x="264896" y="212864"/>
                  </a:lnTo>
                  <a:lnTo>
                    <a:pt x="0" y="93014"/>
                  </a:lnTo>
                  <a:close/>
                </a:path>
                <a:path w="265430" h="838200">
                  <a:moveTo>
                    <a:pt x="0" y="0"/>
                  </a:moveTo>
                  <a:lnTo>
                    <a:pt x="0" y="66738"/>
                  </a:lnTo>
                  <a:lnTo>
                    <a:pt x="264896" y="186575"/>
                  </a:lnTo>
                  <a:lnTo>
                    <a:pt x="264896" y="119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346936" y="1073721"/>
              <a:ext cx="189865" cy="711835"/>
            </a:xfrm>
            <a:custGeom>
              <a:avLst/>
              <a:gdLst/>
              <a:ahLst/>
              <a:cxnLst/>
              <a:rect l="l" t="t" r="r" b="b"/>
              <a:pathLst>
                <a:path w="189865" h="711835">
                  <a:moveTo>
                    <a:pt x="189522" y="465836"/>
                  </a:moveTo>
                  <a:lnTo>
                    <a:pt x="0" y="663994"/>
                  </a:lnTo>
                  <a:lnTo>
                    <a:pt x="0" y="711746"/>
                  </a:lnTo>
                  <a:lnTo>
                    <a:pt x="189522" y="513575"/>
                  </a:lnTo>
                  <a:lnTo>
                    <a:pt x="189522" y="465836"/>
                  </a:lnTo>
                  <a:close/>
                </a:path>
                <a:path w="189865" h="711835">
                  <a:moveTo>
                    <a:pt x="189522" y="399288"/>
                  </a:moveTo>
                  <a:lnTo>
                    <a:pt x="0" y="597446"/>
                  </a:lnTo>
                  <a:lnTo>
                    <a:pt x="0" y="645185"/>
                  </a:lnTo>
                  <a:lnTo>
                    <a:pt x="189522" y="447027"/>
                  </a:lnTo>
                  <a:lnTo>
                    <a:pt x="189522" y="399288"/>
                  </a:lnTo>
                  <a:close/>
                </a:path>
                <a:path w="189865" h="711835">
                  <a:moveTo>
                    <a:pt x="189522" y="332740"/>
                  </a:moveTo>
                  <a:lnTo>
                    <a:pt x="0" y="530910"/>
                  </a:lnTo>
                  <a:lnTo>
                    <a:pt x="0" y="578650"/>
                  </a:lnTo>
                  <a:lnTo>
                    <a:pt x="189522" y="380479"/>
                  </a:lnTo>
                  <a:lnTo>
                    <a:pt x="189522" y="332740"/>
                  </a:lnTo>
                  <a:close/>
                </a:path>
                <a:path w="189865" h="711835">
                  <a:moveTo>
                    <a:pt x="189522" y="266192"/>
                  </a:moveTo>
                  <a:lnTo>
                    <a:pt x="0" y="464362"/>
                  </a:lnTo>
                  <a:lnTo>
                    <a:pt x="0" y="512102"/>
                  </a:lnTo>
                  <a:lnTo>
                    <a:pt x="189522" y="313931"/>
                  </a:lnTo>
                  <a:lnTo>
                    <a:pt x="189522" y="266192"/>
                  </a:lnTo>
                  <a:close/>
                </a:path>
                <a:path w="189865" h="711835">
                  <a:moveTo>
                    <a:pt x="189522" y="199644"/>
                  </a:moveTo>
                  <a:lnTo>
                    <a:pt x="0" y="397814"/>
                  </a:lnTo>
                  <a:lnTo>
                    <a:pt x="0" y="445554"/>
                  </a:lnTo>
                  <a:lnTo>
                    <a:pt x="189522" y="247383"/>
                  </a:lnTo>
                  <a:lnTo>
                    <a:pt x="189522" y="199644"/>
                  </a:lnTo>
                  <a:close/>
                </a:path>
                <a:path w="189865" h="711835">
                  <a:moveTo>
                    <a:pt x="189522" y="133096"/>
                  </a:moveTo>
                  <a:lnTo>
                    <a:pt x="0" y="331266"/>
                  </a:lnTo>
                  <a:lnTo>
                    <a:pt x="0" y="379006"/>
                  </a:lnTo>
                  <a:lnTo>
                    <a:pt x="189522" y="180848"/>
                  </a:lnTo>
                  <a:lnTo>
                    <a:pt x="189522" y="133096"/>
                  </a:lnTo>
                  <a:close/>
                </a:path>
                <a:path w="189865" h="711835">
                  <a:moveTo>
                    <a:pt x="189522" y="66548"/>
                  </a:moveTo>
                  <a:lnTo>
                    <a:pt x="0" y="264718"/>
                  </a:lnTo>
                  <a:lnTo>
                    <a:pt x="0" y="312458"/>
                  </a:lnTo>
                  <a:lnTo>
                    <a:pt x="189522" y="114287"/>
                  </a:lnTo>
                  <a:lnTo>
                    <a:pt x="189522" y="66548"/>
                  </a:lnTo>
                  <a:close/>
                </a:path>
                <a:path w="189865" h="711835">
                  <a:moveTo>
                    <a:pt x="189522" y="0"/>
                  </a:moveTo>
                  <a:lnTo>
                    <a:pt x="0" y="198170"/>
                  </a:lnTo>
                  <a:lnTo>
                    <a:pt x="0" y="245910"/>
                  </a:lnTo>
                  <a:lnTo>
                    <a:pt x="189522" y="47739"/>
                  </a:lnTo>
                  <a:lnTo>
                    <a:pt x="189522" y="0"/>
                  </a:lnTo>
                  <a:close/>
                </a:path>
              </a:pathLst>
            </a:custGeom>
            <a:solidFill>
              <a:srgbClr val="C1B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536522" y="1073721"/>
              <a:ext cx="105410" cy="561340"/>
            </a:xfrm>
            <a:custGeom>
              <a:avLst/>
              <a:gdLst/>
              <a:ahLst/>
              <a:cxnLst/>
              <a:rect l="l" t="t" r="r" b="b"/>
              <a:pathLst>
                <a:path w="105409" h="561339">
                  <a:moveTo>
                    <a:pt x="0" y="465823"/>
                  </a:moveTo>
                  <a:lnTo>
                    <a:pt x="0" y="513575"/>
                  </a:lnTo>
                  <a:lnTo>
                    <a:pt x="105308" y="561212"/>
                  </a:lnTo>
                  <a:lnTo>
                    <a:pt x="105308" y="513473"/>
                  </a:lnTo>
                  <a:lnTo>
                    <a:pt x="0" y="465823"/>
                  </a:lnTo>
                  <a:close/>
                </a:path>
                <a:path w="105409" h="561339">
                  <a:moveTo>
                    <a:pt x="0" y="399287"/>
                  </a:moveTo>
                  <a:lnTo>
                    <a:pt x="0" y="447027"/>
                  </a:lnTo>
                  <a:lnTo>
                    <a:pt x="105308" y="494664"/>
                  </a:lnTo>
                  <a:lnTo>
                    <a:pt x="105308" y="446925"/>
                  </a:lnTo>
                  <a:lnTo>
                    <a:pt x="0" y="399287"/>
                  </a:lnTo>
                  <a:close/>
                </a:path>
                <a:path w="105409" h="561339">
                  <a:moveTo>
                    <a:pt x="0" y="332727"/>
                  </a:moveTo>
                  <a:lnTo>
                    <a:pt x="0" y="380479"/>
                  </a:lnTo>
                  <a:lnTo>
                    <a:pt x="105308" y="428116"/>
                  </a:lnTo>
                  <a:lnTo>
                    <a:pt x="105308" y="380377"/>
                  </a:lnTo>
                  <a:lnTo>
                    <a:pt x="0" y="332727"/>
                  </a:lnTo>
                  <a:close/>
                </a:path>
                <a:path w="105409" h="561339">
                  <a:moveTo>
                    <a:pt x="0" y="266191"/>
                  </a:moveTo>
                  <a:lnTo>
                    <a:pt x="0" y="313931"/>
                  </a:lnTo>
                  <a:lnTo>
                    <a:pt x="105308" y="361568"/>
                  </a:lnTo>
                  <a:lnTo>
                    <a:pt x="105308" y="313829"/>
                  </a:lnTo>
                  <a:lnTo>
                    <a:pt x="0" y="266191"/>
                  </a:lnTo>
                  <a:close/>
                </a:path>
                <a:path w="105409" h="561339">
                  <a:moveTo>
                    <a:pt x="0" y="199643"/>
                  </a:moveTo>
                  <a:lnTo>
                    <a:pt x="0" y="247383"/>
                  </a:lnTo>
                  <a:lnTo>
                    <a:pt x="105308" y="295020"/>
                  </a:lnTo>
                  <a:lnTo>
                    <a:pt x="105308" y="247281"/>
                  </a:lnTo>
                  <a:lnTo>
                    <a:pt x="0" y="199643"/>
                  </a:lnTo>
                  <a:close/>
                </a:path>
                <a:path w="105409" h="561339">
                  <a:moveTo>
                    <a:pt x="0" y="133083"/>
                  </a:moveTo>
                  <a:lnTo>
                    <a:pt x="0" y="180835"/>
                  </a:lnTo>
                  <a:lnTo>
                    <a:pt x="105308" y="228472"/>
                  </a:lnTo>
                  <a:lnTo>
                    <a:pt x="105308" y="180733"/>
                  </a:lnTo>
                  <a:lnTo>
                    <a:pt x="0" y="133083"/>
                  </a:lnTo>
                  <a:close/>
                </a:path>
                <a:path w="105409" h="561339">
                  <a:moveTo>
                    <a:pt x="0" y="66547"/>
                  </a:moveTo>
                  <a:lnTo>
                    <a:pt x="0" y="114287"/>
                  </a:lnTo>
                  <a:lnTo>
                    <a:pt x="105308" y="161924"/>
                  </a:lnTo>
                  <a:lnTo>
                    <a:pt x="105308" y="114185"/>
                  </a:lnTo>
                  <a:lnTo>
                    <a:pt x="0" y="66547"/>
                  </a:lnTo>
                  <a:close/>
                </a:path>
                <a:path w="105409" h="561339">
                  <a:moveTo>
                    <a:pt x="0" y="0"/>
                  </a:moveTo>
                  <a:lnTo>
                    <a:pt x="0" y="47739"/>
                  </a:lnTo>
                  <a:lnTo>
                    <a:pt x="105308" y="95389"/>
                  </a:lnTo>
                  <a:lnTo>
                    <a:pt x="105308" y="47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446466" y="647559"/>
              <a:ext cx="198754" cy="2867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5259558" y="565810"/>
            <a:ext cx="1536192" cy="6934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349250">
              <a:lnSpc>
                <a:spcPts val="1310"/>
              </a:lnSpc>
              <a:spcBef>
                <a:spcPts val="170"/>
              </a:spcBef>
            </a:pPr>
            <a:r>
              <a:rPr sz="1100" b="0" spc="1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Д</a:t>
            </a:r>
            <a:r>
              <a:rPr sz="1100" b="0" spc="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Е</a:t>
            </a:r>
            <a:r>
              <a:rPr sz="1100" b="0" spc="1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П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АР</a:t>
            </a:r>
            <a:r>
              <a:rPr sz="1100" b="0" spc="-7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</a:t>
            </a:r>
            <a:r>
              <a:rPr sz="1100" b="0" spc="1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АМЕ</a:t>
            </a:r>
            <a:r>
              <a:rPr sz="1100" b="0" spc="-1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Н</a:t>
            </a:r>
            <a:r>
              <a:rPr sz="1100" b="0" spc="-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 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АРХИТЕКТУРЫ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  <a:p>
            <a:pPr marL="12700">
              <a:lnSpc>
                <a:spcPts val="1250"/>
              </a:lnSpc>
            </a:pPr>
            <a:r>
              <a:rPr sz="1100" b="0" spc="2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И</a:t>
            </a:r>
            <a:r>
              <a:rPr sz="1100" b="0" spc="-2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СТРОИТЕЛЬСТВА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  <a:p>
            <a:pPr marL="12700">
              <a:lnSpc>
                <a:spcPts val="1315"/>
              </a:lnSpc>
            </a:pP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ТОМСКОЙ</a:t>
            </a:r>
            <a:r>
              <a:rPr sz="1100" b="0" spc="-3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ОБЛАСТИ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287768" y="1639328"/>
            <a:ext cx="3872280" cy="1266963"/>
          </a:xfrm>
          <a:prstGeom prst="roundRect">
            <a:avLst/>
          </a:prstGeom>
          <a:solidFill>
            <a:srgbClr val="00B3AF"/>
          </a:solidFill>
          <a:ln>
            <a:solidFill>
              <a:srgbClr val="00B3A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2000" dirty="0">
                <a:solidFill>
                  <a:schemeClr val="bg1"/>
                </a:solidFill>
                <a:ea typeface="Calibri"/>
                <a:cs typeface="Calibri"/>
              </a:rPr>
              <a:t>ОТРАСЛЕВОЕ РЕГУЛИРОВАНИЕ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1287769" y="2844842"/>
            <a:ext cx="1" cy="2473283"/>
          </a:xfrm>
          <a:prstGeom prst="line">
            <a:avLst/>
          </a:prstGeom>
          <a:ln w="15875">
            <a:solidFill>
              <a:srgbClr val="00B3AF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631950" y="3032125"/>
            <a:ext cx="3528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Закон о виде контроля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00392" y="3870325"/>
            <a:ext cx="4570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         Положение </a:t>
            </a:r>
            <a:r>
              <a:rPr lang="ru-RU" sz="2400" dirty="0"/>
              <a:t>о виде контроля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46001" y="4680310"/>
            <a:ext cx="4448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       Ведомственные </a:t>
            </a:r>
            <a:r>
              <a:rPr lang="ru-RU" sz="2400" dirty="0"/>
              <a:t>акты РОИВ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409209" y="3271714"/>
            <a:ext cx="388900" cy="0"/>
          </a:xfrm>
          <a:prstGeom prst="line">
            <a:avLst/>
          </a:prstGeom>
          <a:ln w="15875">
            <a:solidFill>
              <a:srgbClr val="00B3AF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409209" y="4112631"/>
            <a:ext cx="388900" cy="0"/>
          </a:xfrm>
          <a:prstGeom prst="line">
            <a:avLst/>
          </a:prstGeom>
          <a:ln w="15875">
            <a:solidFill>
              <a:srgbClr val="00B3AF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409209" y="4911142"/>
            <a:ext cx="388900" cy="0"/>
          </a:xfrm>
          <a:prstGeom prst="line">
            <a:avLst/>
          </a:prstGeom>
          <a:ln w="15875">
            <a:solidFill>
              <a:srgbClr val="00B3AF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7616521" y="1646005"/>
            <a:ext cx="4191000" cy="1266963"/>
          </a:xfrm>
          <a:prstGeom prst="roundRect">
            <a:avLst/>
          </a:prstGeom>
          <a:solidFill>
            <a:srgbClr val="00B3AF"/>
          </a:solidFill>
          <a:ln>
            <a:solidFill>
              <a:srgbClr val="00B3A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2000" dirty="0">
                <a:solidFill>
                  <a:schemeClr val="bg1"/>
                </a:solidFill>
                <a:ea typeface="Calibri"/>
                <a:cs typeface="Calibri"/>
              </a:rPr>
              <a:t>Информационные системы КНД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7617020" y="2848654"/>
            <a:ext cx="9863" cy="3031124"/>
          </a:xfrm>
          <a:prstGeom prst="line">
            <a:avLst/>
          </a:prstGeom>
          <a:ln w="15875">
            <a:solidFill>
              <a:srgbClr val="00B3AF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7755677" y="3280471"/>
            <a:ext cx="388900" cy="0"/>
          </a:xfrm>
          <a:prstGeom prst="line">
            <a:avLst/>
          </a:prstGeom>
          <a:ln w="15875">
            <a:solidFill>
              <a:srgbClr val="00B3AF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755677" y="4433419"/>
            <a:ext cx="388900" cy="0"/>
          </a:xfrm>
          <a:prstGeom prst="line">
            <a:avLst/>
          </a:prstGeom>
          <a:ln w="15875">
            <a:solidFill>
              <a:srgbClr val="00B3AF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755677" y="5309368"/>
            <a:ext cx="388900" cy="0"/>
          </a:xfrm>
          <a:prstGeom prst="line">
            <a:avLst/>
          </a:prstGeom>
          <a:ln w="15875">
            <a:solidFill>
              <a:srgbClr val="00B3AF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8261350" y="3090799"/>
            <a:ext cx="5159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Единый реестр контрольных </a:t>
            </a:r>
            <a:br>
              <a:rPr lang="ru-RU" sz="2400" dirty="0"/>
            </a:br>
            <a:r>
              <a:rPr lang="ru-RU" sz="2400" dirty="0"/>
              <a:t>(надзорных) мероприятий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8283705" y="4179550"/>
            <a:ext cx="4290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Единый реестр видов контроля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162757" y="4911142"/>
            <a:ext cx="5457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Ведомственные информационные системы</a:t>
            </a:r>
          </a:p>
        </p:txBody>
      </p:sp>
      <p:sp>
        <p:nvSpPr>
          <p:cNvPr id="58" name="Знак запрета 57"/>
          <p:cNvSpPr/>
          <p:nvPr/>
        </p:nvSpPr>
        <p:spPr>
          <a:xfrm>
            <a:off x="1100392" y="6690551"/>
            <a:ext cx="1172336" cy="838200"/>
          </a:xfrm>
          <a:prstGeom prst="noSmoking">
            <a:avLst>
              <a:gd name="adj" fmla="val 11458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541565" y="6786485"/>
            <a:ext cx="5603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a typeface="Open Sans"/>
                <a:cs typeface="Open Sans"/>
                <a:sym typeface="Open Sans"/>
              </a:rPr>
              <a:t>Проведение контрольных мероприятий, </a:t>
            </a:r>
            <a:br>
              <a:rPr lang="ru-RU" sz="2400" dirty="0">
                <a:ea typeface="Open Sans"/>
                <a:cs typeface="Open Sans"/>
                <a:sym typeface="Open Sans"/>
              </a:rPr>
            </a:br>
            <a:r>
              <a:rPr lang="ru-RU" sz="2400" dirty="0">
                <a:ea typeface="Open Sans"/>
                <a:cs typeface="Open Sans"/>
                <a:sym typeface="Open Sans"/>
              </a:rPr>
              <a:t>не внесенных в ЕРКНМ, не допускается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737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9324873"/>
            <a:ext cx="17280255" cy="17145"/>
          </a:xfrm>
          <a:custGeom>
            <a:avLst/>
            <a:gdLst/>
            <a:ahLst/>
            <a:cxnLst/>
            <a:rect l="l" t="t" r="r" b="b"/>
            <a:pathLst>
              <a:path w="17280255" h="17145">
                <a:moveTo>
                  <a:pt x="0" y="16878"/>
                </a:moveTo>
                <a:lnTo>
                  <a:pt x="0" y="0"/>
                </a:lnTo>
                <a:lnTo>
                  <a:pt x="17280001" y="0"/>
                </a:lnTo>
                <a:lnTo>
                  <a:pt x="17280001" y="16878"/>
                </a:lnTo>
                <a:lnTo>
                  <a:pt x="0" y="16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41654" y="12698"/>
            <a:ext cx="3538854" cy="9709151"/>
          </a:xfrm>
          <a:custGeom>
            <a:avLst/>
            <a:gdLst/>
            <a:ahLst/>
            <a:cxnLst/>
            <a:rect l="l" t="t" r="r" b="b"/>
            <a:pathLst>
              <a:path w="3538855" h="9283700">
                <a:moveTo>
                  <a:pt x="3538308" y="0"/>
                </a:moveTo>
                <a:lnTo>
                  <a:pt x="0" y="0"/>
                </a:lnTo>
                <a:lnTo>
                  <a:pt x="0" y="9283700"/>
                </a:lnTo>
                <a:lnTo>
                  <a:pt x="3538308" y="9283700"/>
                </a:lnTo>
                <a:lnTo>
                  <a:pt x="3538308" y="0"/>
                </a:lnTo>
                <a:close/>
              </a:path>
            </a:pathLst>
          </a:custGeom>
          <a:solidFill>
            <a:srgbClr val="174571"/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 fontAlgn="base"/>
            <a:endParaRPr lang="ru-RU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ru-RU" b="1" dirty="0" smtClean="0">
                <a:solidFill>
                  <a:schemeClr val="bg1"/>
                </a:solidFill>
              </a:rPr>
              <a:t>В </a:t>
            </a:r>
            <a:r>
              <a:rPr lang="ru-RU" b="1" dirty="0">
                <a:solidFill>
                  <a:schemeClr val="bg1"/>
                </a:solidFill>
              </a:rPr>
              <a:t>чем преимущество?</a:t>
            </a:r>
            <a:endParaRPr lang="ru-RU" dirty="0">
              <a:solidFill>
                <a:schemeClr val="bg1"/>
              </a:solidFill>
            </a:endParaRPr>
          </a:p>
          <a:p>
            <a:pPr algn="ctr" fontAlgn="base"/>
            <a:r>
              <a:rPr lang="ru-RU" dirty="0" smtClean="0">
                <a:solidFill>
                  <a:schemeClr val="bg1"/>
                </a:solidFill>
              </a:rPr>
              <a:t>Бесплатный </a:t>
            </a:r>
            <a:r>
              <a:rPr lang="ru-RU" dirty="0">
                <a:solidFill>
                  <a:schemeClr val="bg1"/>
                </a:solidFill>
              </a:rPr>
              <a:t>сервис, позволяющий избежать судебных издержек.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Для вашего удобства процесс рассмотрения жалобы происходит в сокращенные сроки в режиме онлайн</a:t>
            </a:r>
            <a:r>
              <a:rPr lang="ru-RU" dirty="0" smtClean="0">
                <a:solidFill>
                  <a:schemeClr val="bg1"/>
                </a:solidFill>
              </a:rPr>
              <a:t>. Вы </a:t>
            </a:r>
            <a:r>
              <a:rPr lang="ru-RU" dirty="0">
                <a:solidFill>
                  <a:schemeClr val="bg1"/>
                </a:solidFill>
              </a:rPr>
              <a:t>будете получать оповещение о прохождении жалобой каждого этапа и сможете контролировать ход её рассмотрения</a:t>
            </a:r>
          </a:p>
          <a:p>
            <a:pPr algn="ctr" fontAlgn="base"/>
            <a:endParaRPr lang="ru-RU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ru-RU" b="1" dirty="0" smtClean="0">
                <a:solidFill>
                  <a:schemeClr val="bg1"/>
                </a:solidFill>
              </a:rPr>
              <a:t>Жалоба </a:t>
            </a:r>
            <a:r>
              <a:rPr lang="ru-RU" b="1" dirty="0">
                <a:solidFill>
                  <a:schemeClr val="bg1"/>
                </a:solidFill>
              </a:rPr>
              <a:t>на решение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ru-RU" b="1" dirty="0" smtClean="0">
                <a:solidFill>
                  <a:schemeClr val="bg1"/>
                </a:solidFill>
              </a:rPr>
              <a:t>контрольных </a:t>
            </a:r>
            <a:r>
              <a:rPr lang="ru-RU" b="1" dirty="0">
                <a:solidFill>
                  <a:schemeClr val="bg1"/>
                </a:solidFill>
              </a:rPr>
              <a:t>органов</a:t>
            </a:r>
          </a:p>
          <a:p>
            <a:pPr algn="ctr" fontAlgn="base"/>
            <a:r>
              <a:rPr lang="ru-RU" dirty="0" smtClean="0">
                <a:solidFill>
                  <a:schemeClr val="bg1"/>
                </a:solidFill>
              </a:rPr>
              <a:t>    С </a:t>
            </a:r>
            <a:r>
              <a:rPr lang="ru-RU" dirty="0">
                <a:solidFill>
                  <a:schemeClr val="bg1"/>
                </a:solidFill>
              </a:rPr>
              <a:t>помощью данной </a:t>
            </a:r>
            <a:r>
              <a:rPr lang="ru-RU" dirty="0" smtClean="0">
                <a:solidFill>
                  <a:schemeClr val="bg1"/>
                </a:solidFill>
              </a:rPr>
              <a:t>услуги</a:t>
            </a:r>
          </a:p>
          <a:p>
            <a:pPr algn="ctr" fontAlgn="base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можно </a:t>
            </a:r>
            <a:r>
              <a:rPr lang="ru-RU" dirty="0">
                <a:solidFill>
                  <a:schemeClr val="bg1"/>
                </a:solidFill>
              </a:rPr>
              <a:t>подать жалобу на контролирующий орган, если </a:t>
            </a:r>
            <a:r>
              <a:rPr lang="ru-RU" dirty="0" smtClean="0">
                <a:solidFill>
                  <a:schemeClr val="bg1"/>
                </a:solidFill>
              </a:rPr>
              <a:t>при </a:t>
            </a:r>
            <a:r>
              <a:rPr lang="ru-RU" dirty="0">
                <a:solidFill>
                  <a:schemeClr val="bg1"/>
                </a:solidFill>
              </a:rPr>
              <a:t>осуществлении государственного контроля (надзора) были нарушены ваши права или законные </a:t>
            </a:r>
            <a:r>
              <a:rPr lang="ru-RU" dirty="0" smtClean="0">
                <a:solidFill>
                  <a:schemeClr val="bg1"/>
                </a:solidFill>
              </a:rPr>
              <a:t>интересы. С </a:t>
            </a:r>
            <a:r>
              <a:rPr lang="ru-RU" dirty="0">
                <a:solidFill>
                  <a:schemeClr val="bg1"/>
                </a:solidFill>
              </a:rPr>
              <a:t>1 июля 2021 года механизм досудебного обжалования становится обязательным для отдельных видов федерального контроля, </a:t>
            </a:r>
            <a:r>
              <a:rPr lang="ru-RU" sz="2000" dirty="0">
                <a:solidFill>
                  <a:schemeClr val="bg1"/>
                </a:solidFill>
              </a:rPr>
              <a:t>а с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ctr" fontAlgn="base"/>
            <a:r>
              <a:rPr lang="ru-RU" sz="2000" b="1" dirty="0" smtClean="0">
                <a:solidFill>
                  <a:schemeClr val="bg1"/>
                </a:solidFill>
              </a:rPr>
              <a:t>1 </a:t>
            </a:r>
            <a:r>
              <a:rPr lang="ru-RU" sz="2000" b="1" dirty="0">
                <a:solidFill>
                  <a:schemeClr val="bg1"/>
                </a:solidFill>
              </a:rPr>
              <a:t>января 2023 года </a:t>
            </a:r>
            <a:r>
              <a:rPr lang="ru-RU" dirty="0">
                <a:solidFill>
                  <a:schemeClr val="bg1"/>
                </a:solidFill>
              </a:rPr>
              <a:t>он обязателен для всех.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8469" y="687958"/>
            <a:ext cx="1273828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lvl="0" algn="ctr">
              <a:spcBef>
                <a:spcPts val="100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 panose="02000000000000000000" pitchFamily="2" charset="0"/>
              </a:rPr>
              <a:t>ДОСУДЕБНОЕ ОБЖАЛОВАНИЕ </a:t>
            </a:r>
            <a:endParaRPr sz="3200" b="1" dirty="0">
              <a:solidFill>
                <a:srgbClr val="0070C0"/>
              </a:solidFill>
              <a:latin typeface="PT Astra Sans" panose="020B0603020203020204" pitchFamily="34" charset="-52"/>
              <a:ea typeface="PT Astra Sans" panose="020B0603020203020204" pitchFamily="34" charset="-52"/>
              <a:cs typeface="Roboto" panose="02000000000000000000" pitchFamily="2" charset="0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4346936" y="588403"/>
            <a:ext cx="831850" cy="1197610"/>
            <a:chOff x="14346936" y="588403"/>
            <a:chExt cx="831850" cy="1197610"/>
          </a:xfrm>
        </p:grpSpPr>
        <p:sp>
          <p:nvSpPr>
            <p:cNvPr id="41" name="object 41"/>
            <p:cNvSpPr/>
            <p:nvPr/>
          </p:nvSpPr>
          <p:spPr>
            <a:xfrm>
              <a:off x="14396466" y="588403"/>
              <a:ext cx="713105" cy="1050925"/>
            </a:xfrm>
            <a:custGeom>
              <a:avLst/>
              <a:gdLst/>
              <a:ahLst/>
              <a:cxnLst/>
              <a:rect l="l" t="t" r="r" b="b"/>
              <a:pathLst>
                <a:path w="713105" h="1050925">
                  <a:moveTo>
                    <a:pt x="712914" y="0"/>
                  </a:moveTo>
                  <a:lnTo>
                    <a:pt x="0" y="0"/>
                  </a:lnTo>
                  <a:lnTo>
                    <a:pt x="0" y="1050467"/>
                  </a:lnTo>
                  <a:lnTo>
                    <a:pt x="712914" y="1050467"/>
                  </a:lnTo>
                  <a:lnTo>
                    <a:pt x="712914" y="0"/>
                  </a:lnTo>
                  <a:close/>
                </a:path>
              </a:pathLst>
            </a:custGeom>
            <a:solidFill>
              <a:srgbClr val="0D4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648815" y="643356"/>
              <a:ext cx="265430" cy="995044"/>
            </a:xfrm>
            <a:custGeom>
              <a:avLst/>
              <a:gdLst/>
              <a:ahLst/>
              <a:cxnLst/>
              <a:rect l="l" t="t" r="r" b="b"/>
              <a:pathLst>
                <a:path w="265430" h="995044">
                  <a:moveTo>
                    <a:pt x="264896" y="651116"/>
                  </a:moveTo>
                  <a:lnTo>
                    <a:pt x="0" y="928103"/>
                  </a:lnTo>
                  <a:lnTo>
                    <a:pt x="0" y="994841"/>
                  </a:lnTo>
                  <a:lnTo>
                    <a:pt x="264896" y="717854"/>
                  </a:lnTo>
                  <a:lnTo>
                    <a:pt x="264896" y="651116"/>
                  </a:lnTo>
                  <a:close/>
                </a:path>
                <a:path w="265430" h="995044">
                  <a:moveTo>
                    <a:pt x="264896" y="558101"/>
                  </a:moveTo>
                  <a:lnTo>
                    <a:pt x="0" y="835088"/>
                  </a:lnTo>
                  <a:lnTo>
                    <a:pt x="0" y="901814"/>
                  </a:lnTo>
                  <a:lnTo>
                    <a:pt x="264896" y="624827"/>
                  </a:lnTo>
                  <a:lnTo>
                    <a:pt x="264896" y="558101"/>
                  </a:lnTo>
                  <a:close/>
                </a:path>
                <a:path w="265430" h="995044">
                  <a:moveTo>
                    <a:pt x="264896" y="465086"/>
                  </a:moveTo>
                  <a:lnTo>
                    <a:pt x="0" y="742073"/>
                  </a:lnTo>
                  <a:lnTo>
                    <a:pt x="0" y="808812"/>
                  </a:lnTo>
                  <a:lnTo>
                    <a:pt x="264896" y="531812"/>
                  </a:lnTo>
                  <a:lnTo>
                    <a:pt x="264896" y="465086"/>
                  </a:lnTo>
                  <a:close/>
                </a:path>
                <a:path w="265430" h="995044">
                  <a:moveTo>
                    <a:pt x="264896" y="372071"/>
                  </a:moveTo>
                  <a:lnTo>
                    <a:pt x="0" y="649058"/>
                  </a:lnTo>
                  <a:lnTo>
                    <a:pt x="0" y="715784"/>
                  </a:lnTo>
                  <a:lnTo>
                    <a:pt x="264896" y="438797"/>
                  </a:lnTo>
                  <a:lnTo>
                    <a:pt x="264896" y="372071"/>
                  </a:lnTo>
                  <a:close/>
                </a:path>
                <a:path w="265430" h="995044">
                  <a:moveTo>
                    <a:pt x="264896" y="279057"/>
                  </a:moveTo>
                  <a:lnTo>
                    <a:pt x="0" y="556031"/>
                  </a:lnTo>
                  <a:lnTo>
                    <a:pt x="0" y="622769"/>
                  </a:lnTo>
                  <a:lnTo>
                    <a:pt x="264896" y="345782"/>
                  </a:lnTo>
                  <a:lnTo>
                    <a:pt x="264896" y="279057"/>
                  </a:lnTo>
                  <a:close/>
                </a:path>
                <a:path w="265430" h="995044">
                  <a:moveTo>
                    <a:pt x="264896" y="186029"/>
                  </a:moveTo>
                  <a:lnTo>
                    <a:pt x="0" y="463016"/>
                  </a:lnTo>
                  <a:lnTo>
                    <a:pt x="0" y="529755"/>
                  </a:lnTo>
                  <a:lnTo>
                    <a:pt x="264896" y="252768"/>
                  </a:lnTo>
                  <a:lnTo>
                    <a:pt x="264896" y="186029"/>
                  </a:lnTo>
                  <a:close/>
                </a:path>
                <a:path w="265430" h="995044">
                  <a:moveTo>
                    <a:pt x="264896" y="93014"/>
                  </a:moveTo>
                  <a:lnTo>
                    <a:pt x="0" y="370001"/>
                  </a:lnTo>
                  <a:lnTo>
                    <a:pt x="0" y="436727"/>
                  </a:lnTo>
                  <a:lnTo>
                    <a:pt x="264896" y="159740"/>
                  </a:lnTo>
                  <a:lnTo>
                    <a:pt x="264896" y="93014"/>
                  </a:lnTo>
                  <a:close/>
                </a:path>
                <a:path w="265430" h="995044">
                  <a:moveTo>
                    <a:pt x="264896" y="0"/>
                  </a:moveTo>
                  <a:lnTo>
                    <a:pt x="0" y="276987"/>
                  </a:lnTo>
                  <a:lnTo>
                    <a:pt x="0" y="343725"/>
                  </a:lnTo>
                  <a:lnTo>
                    <a:pt x="264896" y="66738"/>
                  </a:lnTo>
                  <a:lnTo>
                    <a:pt x="264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913763" y="643356"/>
              <a:ext cx="265430" cy="838200"/>
            </a:xfrm>
            <a:custGeom>
              <a:avLst/>
              <a:gdLst/>
              <a:ahLst/>
              <a:cxnLst/>
              <a:rect l="l" t="t" r="r" b="b"/>
              <a:pathLst>
                <a:path w="265430" h="838200">
                  <a:moveTo>
                    <a:pt x="0" y="651116"/>
                  </a:moveTo>
                  <a:lnTo>
                    <a:pt x="0" y="717854"/>
                  </a:lnTo>
                  <a:lnTo>
                    <a:pt x="264896" y="837691"/>
                  </a:lnTo>
                  <a:lnTo>
                    <a:pt x="264896" y="770966"/>
                  </a:lnTo>
                  <a:lnTo>
                    <a:pt x="0" y="651116"/>
                  </a:lnTo>
                  <a:close/>
                </a:path>
                <a:path w="265430" h="838200">
                  <a:moveTo>
                    <a:pt x="0" y="558101"/>
                  </a:moveTo>
                  <a:lnTo>
                    <a:pt x="0" y="624827"/>
                  </a:lnTo>
                  <a:lnTo>
                    <a:pt x="264896" y="744677"/>
                  </a:lnTo>
                  <a:lnTo>
                    <a:pt x="264896" y="677951"/>
                  </a:lnTo>
                  <a:lnTo>
                    <a:pt x="0" y="558101"/>
                  </a:lnTo>
                  <a:close/>
                </a:path>
                <a:path w="265430" h="838200">
                  <a:moveTo>
                    <a:pt x="0" y="465086"/>
                  </a:moveTo>
                  <a:lnTo>
                    <a:pt x="0" y="531812"/>
                  </a:lnTo>
                  <a:lnTo>
                    <a:pt x="264896" y="651662"/>
                  </a:lnTo>
                  <a:lnTo>
                    <a:pt x="264896" y="584936"/>
                  </a:lnTo>
                  <a:lnTo>
                    <a:pt x="0" y="465086"/>
                  </a:lnTo>
                  <a:close/>
                </a:path>
                <a:path w="265430" h="838200">
                  <a:moveTo>
                    <a:pt x="0" y="372071"/>
                  </a:moveTo>
                  <a:lnTo>
                    <a:pt x="0" y="438797"/>
                  </a:lnTo>
                  <a:lnTo>
                    <a:pt x="264896" y="558647"/>
                  </a:lnTo>
                  <a:lnTo>
                    <a:pt x="264896" y="491921"/>
                  </a:lnTo>
                  <a:lnTo>
                    <a:pt x="0" y="372071"/>
                  </a:lnTo>
                  <a:close/>
                </a:path>
                <a:path w="265430" h="838200">
                  <a:moveTo>
                    <a:pt x="0" y="279057"/>
                  </a:moveTo>
                  <a:lnTo>
                    <a:pt x="0" y="345782"/>
                  </a:lnTo>
                  <a:lnTo>
                    <a:pt x="264896" y="465632"/>
                  </a:lnTo>
                  <a:lnTo>
                    <a:pt x="264896" y="398894"/>
                  </a:lnTo>
                  <a:lnTo>
                    <a:pt x="0" y="279057"/>
                  </a:lnTo>
                  <a:close/>
                </a:path>
                <a:path w="265430" h="838200">
                  <a:moveTo>
                    <a:pt x="0" y="186029"/>
                  </a:moveTo>
                  <a:lnTo>
                    <a:pt x="0" y="252768"/>
                  </a:lnTo>
                  <a:lnTo>
                    <a:pt x="264896" y="372617"/>
                  </a:lnTo>
                  <a:lnTo>
                    <a:pt x="264896" y="305879"/>
                  </a:lnTo>
                  <a:lnTo>
                    <a:pt x="0" y="186029"/>
                  </a:lnTo>
                  <a:close/>
                </a:path>
                <a:path w="265430" h="838200">
                  <a:moveTo>
                    <a:pt x="0" y="93014"/>
                  </a:moveTo>
                  <a:lnTo>
                    <a:pt x="0" y="159740"/>
                  </a:lnTo>
                  <a:lnTo>
                    <a:pt x="264896" y="279590"/>
                  </a:lnTo>
                  <a:lnTo>
                    <a:pt x="264896" y="212864"/>
                  </a:lnTo>
                  <a:lnTo>
                    <a:pt x="0" y="93014"/>
                  </a:lnTo>
                  <a:close/>
                </a:path>
                <a:path w="265430" h="838200">
                  <a:moveTo>
                    <a:pt x="0" y="0"/>
                  </a:moveTo>
                  <a:lnTo>
                    <a:pt x="0" y="66738"/>
                  </a:lnTo>
                  <a:lnTo>
                    <a:pt x="264896" y="186575"/>
                  </a:lnTo>
                  <a:lnTo>
                    <a:pt x="264896" y="119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346936" y="1073721"/>
              <a:ext cx="189865" cy="711835"/>
            </a:xfrm>
            <a:custGeom>
              <a:avLst/>
              <a:gdLst/>
              <a:ahLst/>
              <a:cxnLst/>
              <a:rect l="l" t="t" r="r" b="b"/>
              <a:pathLst>
                <a:path w="189865" h="711835">
                  <a:moveTo>
                    <a:pt x="189522" y="465836"/>
                  </a:moveTo>
                  <a:lnTo>
                    <a:pt x="0" y="663994"/>
                  </a:lnTo>
                  <a:lnTo>
                    <a:pt x="0" y="711746"/>
                  </a:lnTo>
                  <a:lnTo>
                    <a:pt x="189522" y="513575"/>
                  </a:lnTo>
                  <a:lnTo>
                    <a:pt x="189522" y="465836"/>
                  </a:lnTo>
                  <a:close/>
                </a:path>
                <a:path w="189865" h="711835">
                  <a:moveTo>
                    <a:pt x="189522" y="399288"/>
                  </a:moveTo>
                  <a:lnTo>
                    <a:pt x="0" y="597446"/>
                  </a:lnTo>
                  <a:lnTo>
                    <a:pt x="0" y="645185"/>
                  </a:lnTo>
                  <a:lnTo>
                    <a:pt x="189522" y="447027"/>
                  </a:lnTo>
                  <a:lnTo>
                    <a:pt x="189522" y="399288"/>
                  </a:lnTo>
                  <a:close/>
                </a:path>
                <a:path w="189865" h="711835">
                  <a:moveTo>
                    <a:pt x="189522" y="332740"/>
                  </a:moveTo>
                  <a:lnTo>
                    <a:pt x="0" y="530910"/>
                  </a:lnTo>
                  <a:lnTo>
                    <a:pt x="0" y="578650"/>
                  </a:lnTo>
                  <a:lnTo>
                    <a:pt x="189522" y="380479"/>
                  </a:lnTo>
                  <a:lnTo>
                    <a:pt x="189522" y="332740"/>
                  </a:lnTo>
                  <a:close/>
                </a:path>
                <a:path w="189865" h="711835">
                  <a:moveTo>
                    <a:pt x="189522" y="266192"/>
                  </a:moveTo>
                  <a:lnTo>
                    <a:pt x="0" y="464362"/>
                  </a:lnTo>
                  <a:lnTo>
                    <a:pt x="0" y="512102"/>
                  </a:lnTo>
                  <a:lnTo>
                    <a:pt x="189522" y="313931"/>
                  </a:lnTo>
                  <a:lnTo>
                    <a:pt x="189522" y="266192"/>
                  </a:lnTo>
                  <a:close/>
                </a:path>
                <a:path w="189865" h="711835">
                  <a:moveTo>
                    <a:pt x="189522" y="199644"/>
                  </a:moveTo>
                  <a:lnTo>
                    <a:pt x="0" y="397814"/>
                  </a:lnTo>
                  <a:lnTo>
                    <a:pt x="0" y="445554"/>
                  </a:lnTo>
                  <a:lnTo>
                    <a:pt x="189522" y="247383"/>
                  </a:lnTo>
                  <a:lnTo>
                    <a:pt x="189522" y="199644"/>
                  </a:lnTo>
                  <a:close/>
                </a:path>
                <a:path w="189865" h="711835">
                  <a:moveTo>
                    <a:pt x="189522" y="133096"/>
                  </a:moveTo>
                  <a:lnTo>
                    <a:pt x="0" y="331266"/>
                  </a:lnTo>
                  <a:lnTo>
                    <a:pt x="0" y="379006"/>
                  </a:lnTo>
                  <a:lnTo>
                    <a:pt x="189522" y="180848"/>
                  </a:lnTo>
                  <a:lnTo>
                    <a:pt x="189522" y="133096"/>
                  </a:lnTo>
                  <a:close/>
                </a:path>
                <a:path w="189865" h="711835">
                  <a:moveTo>
                    <a:pt x="189522" y="66548"/>
                  </a:moveTo>
                  <a:lnTo>
                    <a:pt x="0" y="264718"/>
                  </a:lnTo>
                  <a:lnTo>
                    <a:pt x="0" y="312458"/>
                  </a:lnTo>
                  <a:lnTo>
                    <a:pt x="189522" y="114287"/>
                  </a:lnTo>
                  <a:lnTo>
                    <a:pt x="189522" y="66548"/>
                  </a:lnTo>
                  <a:close/>
                </a:path>
                <a:path w="189865" h="711835">
                  <a:moveTo>
                    <a:pt x="189522" y="0"/>
                  </a:moveTo>
                  <a:lnTo>
                    <a:pt x="0" y="198170"/>
                  </a:lnTo>
                  <a:lnTo>
                    <a:pt x="0" y="245910"/>
                  </a:lnTo>
                  <a:lnTo>
                    <a:pt x="189522" y="47739"/>
                  </a:lnTo>
                  <a:lnTo>
                    <a:pt x="189522" y="0"/>
                  </a:lnTo>
                  <a:close/>
                </a:path>
              </a:pathLst>
            </a:custGeom>
            <a:solidFill>
              <a:srgbClr val="C1B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536522" y="1073721"/>
              <a:ext cx="105410" cy="561340"/>
            </a:xfrm>
            <a:custGeom>
              <a:avLst/>
              <a:gdLst/>
              <a:ahLst/>
              <a:cxnLst/>
              <a:rect l="l" t="t" r="r" b="b"/>
              <a:pathLst>
                <a:path w="105409" h="561339">
                  <a:moveTo>
                    <a:pt x="0" y="465823"/>
                  </a:moveTo>
                  <a:lnTo>
                    <a:pt x="0" y="513575"/>
                  </a:lnTo>
                  <a:lnTo>
                    <a:pt x="105308" y="561212"/>
                  </a:lnTo>
                  <a:lnTo>
                    <a:pt x="105308" y="513473"/>
                  </a:lnTo>
                  <a:lnTo>
                    <a:pt x="0" y="465823"/>
                  </a:lnTo>
                  <a:close/>
                </a:path>
                <a:path w="105409" h="561339">
                  <a:moveTo>
                    <a:pt x="0" y="399287"/>
                  </a:moveTo>
                  <a:lnTo>
                    <a:pt x="0" y="447027"/>
                  </a:lnTo>
                  <a:lnTo>
                    <a:pt x="105308" y="494664"/>
                  </a:lnTo>
                  <a:lnTo>
                    <a:pt x="105308" y="446925"/>
                  </a:lnTo>
                  <a:lnTo>
                    <a:pt x="0" y="399287"/>
                  </a:lnTo>
                  <a:close/>
                </a:path>
                <a:path w="105409" h="561339">
                  <a:moveTo>
                    <a:pt x="0" y="332727"/>
                  </a:moveTo>
                  <a:lnTo>
                    <a:pt x="0" y="380479"/>
                  </a:lnTo>
                  <a:lnTo>
                    <a:pt x="105308" y="428116"/>
                  </a:lnTo>
                  <a:lnTo>
                    <a:pt x="105308" y="380377"/>
                  </a:lnTo>
                  <a:lnTo>
                    <a:pt x="0" y="332727"/>
                  </a:lnTo>
                  <a:close/>
                </a:path>
                <a:path w="105409" h="561339">
                  <a:moveTo>
                    <a:pt x="0" y="266191"/>
                  </a:moveTo>
                  <a:lnTo>
                    <a:pt x="0" y="313931"/>
                  </a:lnTo>
                  <a:lnTo>
                    <a:pt x="105308" y="361568"/>
                  </a:lnTo>
                  <a:lnTo>
                    <a:pt x="105308" y="313829"/>
                  </a:lnTo>
                  <a:lnTo>
                    <a:pt x="0" y="266191"/>
                  </a:lnTo>
                  <a:close/>
                </a:path>
                <a:path w="105409" h="561339">
                  <a:moveTo>
                    <a:pt x="0" y="199643"/>
                  </a:moveTo>
                  <a:lnTo>
                    <a:pt x="0" y="247383"/>
                  </a:lnTo>
                  <a:lnTo>
                    <a:pt x="105308" y="295020"/>
                  </a:lnTo>
                  <a:lnTo>
                    <a:pt x="105308" y="247281"/>
                  </a:lnTo>
                  <a:lnTo>
                    <a:pt x="0" y="199643"/>
                  </a:lnTo>
                  <a:close/>
                </a:path>
                <a:path w="105409" h="561339">
                  <a:moveTo>
                    <a:pt x="0" y="133083"/>
                  </a:moveTo>
                  <a:lnTo>
                    <a:pt x="0" y="180835"/>
                  </a:lnTo>
                  <a:lnTo>
                    <a:pt x="105308" y="228472"/>
                  </a:lnTo>
                  <a:lnTo>
                    <a:pt x="105308" y="180733"/>
                  </a:lnTo>
                  <a:lnTo>
                    <a:pt x="0" y="133083"/>
                  </a:lnTo>
                  <a:close/>
                </a:path>
                <a:path w="105409" h="561339">
                  <a:moveTo>
                    <a:pt x="0" y="66547"/>
                  </a:moveTo>
                  <a:lnTo>
                    <a:pt x="0" y="114287"/>
                  </a:lnTo>
                  <a:lnTo>
                    <a:pt x="105308" y="161924"/>
                  </a:lnTo>
                  <a:lnTo>
                    <a:pt x="105308" y="114185"/>
                  </a:lnTo>
                  <a:lnTo>
                    <a:pt x="0" y="66547"/>
                  </a:lnTo>
                  <a:close/>
                </a:path>
                <a:path w="105409" h="561339">
                  <a:moveTo>
                    <a:pt x="0" y="0"/>
                  </a:moveTo>
                  <a:lnTo>
                    <a:pt x="0" y="47739"/>
                  </a:lnTo>
                  <a:lnTo>
                    <a:pt x="105308" y="95389"/>
                  </a:lnTo>
                  <a:lnTo>
                    <a:pt x="105308" y="47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446466" y="647559"/>
              <a:ext cx="198754" cy="2867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5259558" y="565810"/>
            <a:ext cx="1536192" cy="6934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349250">
              <a:lnSpc>
                <a:spcPts val="1310"/>
              </a:lnSpc>
              <a:spcBef>
                <a:spcPts val="170"/>
              </a:spcBef>
            </a:pPr>
            <a:r>
              <a:rPr sz="1100" b="0" spc="1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Д</a:t>
            </a:r>
            <a:r>
              <a:rPr sz="1100" b="0" spc="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Е</a:t>
            </a:r>
            <a:r>
              <a:rPr sz="1100" b="0" spc="1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П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АР</a:t>
            </a:r>
            <a:r>
              <a:rPr sz="1100" b="0" spc="-7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</a:t>
            </a:r>
            <a:r>
              <a:rPr sz="1100" b="0" spc="1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АМЕ</a:t>
            </a:r>
            <a:r>
              <a:rPr sz="1100" b="0" spc="-1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Н</a:t>
            </a:r>
            <a:r>
              <a:rPr sz="1100" b="0" spc="-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 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АРХИТЕКТУРЫ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  <a:p>
            <a:pPr marL="12700">
              <a:lnSpc>
                <a:spcPts val="1250"/>
              </a:lnSpc>
            </a:pPr>
            <a:r>
              <a:rPr sz="1100" b="0" spc="2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И</a:t>
            </a:r>
            <a:r>
              <a:rPr sz="1100" b="0" spc="-2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СТРОИТЕЛЬСТВА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  <a:p>
            <a:pPr marL="12700">
              <a:lnSpc>
                <a:spcPts val="1315"/>
              </a:lnSpc>
            </a:pP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ТОМСКОЙ</a:t>
            </a:r>
            <a:r>
              <a:rPr sz="1100" b="0" spc="-3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ОБЛАСТИ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</p:txBody>
      </p:sp>
      <p:pic>
        <p:nvPicPr>
          <p:cNvPr id="1030" name="Picture 6" descr="C:\Users\kostyreva\Desktop\Новый точечный рисунок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6" y="1259230"/>
            <a:ext cx="13275814" cy="803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175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9324873"/>
            <a:ext cx="17280255" cy="17145"/>
          </a:xfrm>
          <a:custGeom>
            <a:avLst/>
            <a:gdLst/>
            <a:ahLst/>
            <a:cxnLst/>
            <a:rect l="l" t="t" r="r" b="b"/>
            <a:pathLst>
              <a:path w="17280255" h="17145">
                <a:moveTo>
                  <a:pt x="0" y="16878"/>
                </a:moveTo>
                <a:lnTo>
                  <a:pt x="0" y="0"/>
                </a:lnTo>
                <a:lnTo>
                  <a:pt x="17280001" y="0"/>
                </a:lnTo>
                <a:lnTo>
                  <a:pt x="17280001" y="16878"/>
                </a:lnTo>
                <a:lnTo>
                  <a:pt x="0" y="16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41654" y="12699"/>
            <a:ext cx="3538854" cy="9283700"/>
          </a:xfrm>
          <a:custGeom>
            <a:avLst/>
            <a:gdLst/>
            <a:ahLst/>
            <a:cxnLst/>
            <a:rect l="l" t="t" r="r" b="b"/>
            <a:pathLst>
              <a:path w="3538855" h="9283700">
                <a:moveTo>
                  <a:pt x="3538308" y="0"/>
                </a:moveTo>
                <a:lnTo>
                  <a:pt x="0" y="0"/>
                </a:lnTo>
                <a:lnTo>
                  <a:pt x="0" y="9283700"/>
                </a:lnTo>
                <a:lnTo>
                  <a:pt x="3538308" y="9283700"/>
                </a:lnTo>
                <a:lnTo>
                  <a:pt x="3538308" y="0"/>
                </a:lnTo>
                <a:close/>
              </a:path>
            </a:pathLst>
          </a:custGeom>
          <a:solidFill>
            <a:srgbClr val="174571"/>
          </a:solidFill>
        </p:spPr>
        <p:txBody>
          <a:bodyPr wrap="square" lIns="0" tIns="0" rIns="0" bIns="0" rtlCol="0"/>
          <a:lstStyle/>
          <a:p>
            <a:pPr fontAlgn="base"/>
            <a:endParaRPr lang="ru-RU" b="1" dirty="0" smtClean="0"/>
          </a:p>
          <a:p>
            <a:pPr fontAlgn="base"/>
            <a:endParaRPr lang="ru-RU" b="1" dirty="0"/>
          </a:p>
          <a:p>
            <a:pPr fontAlgn="base"/>
            <a:endParaRPr lang="ru-RU" b="1" dirty="0" smtClean="0"/>
          </a:p>
          <a:p>
            <a:pPr fontAlgn="base"/>
            <a:endParaRPr lang="ru-RU" b="1" dirty="0"/>
          </a:p>
          <a:p>
            <a:pPr fontAlgn="base"/>
            <a:endParaRPr lang="ru-RU" b="1" dirty="0" smtClean="0"/>
          </a:p>
          <a:p>
            <a:pPr fontAlgn="base"/>
            <a:endParaRPr lang="ru-RU" b="1" dirty="0"/>
          </a:p>
          <a:p>
            <a:pPr fontAlgn="base"/>
            <a:endParaRPr lang="ru-RU" b="1" dirty="0" smtClean="0"/>
          </a:p>
          <a:p>
            <a:pPr fontAlgn="base"/>
            <a:endParaRPr lang="ru-RU" b="1" dirty="0"/>
          </a:p>
          <a:p>
            <a:pPr algn="ctr" fontAlgn="base"/>
            <a:endParaRPr lang="ru-RU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ru-RU" dirty="0" smtClean="0">
                <a:solidFill>
                  <a:schemeClr val="bg1"/>
                </a:solidFill>
              </a:rPr>
              <a:t>Услуга </a:t>
            </a:r>
            <a:r>
              <a:rPr lang="ru-RU" dirty="0">
                <a:solidFill>
                  <a:schemeClr val="bg1"/>
                </a:solidFill>
              </a:rPr>
              <a:t>предназначена для контролируемых лиц (юридических лиц, индивидуальных предпринимателей либо граждан, не осуществляющих предпринимательскую деятельность) в отношении которых при проведении мероприятий по государственному контролю (надзору) органом исполнительной власти принято юридически значимое решение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8469" y="687958"/>
            <a:ext cx="1273828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lvl="0" algn="ctr">
              <a:spcBef>
                <a:spcPts val="100"/>
              </a:spcBef>
            </a:pPr>
            <a:r>
              <a:rPr lang="ru-RU" sz="3200" b="1" dirty="0">
                <a:solidFill>
                  <a:srgbClr val="0070C0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 panose="02000000000000000000" pitchFamily="2" charset="0"/>
              </a:rPr>
              <a:t>ДОСУДЕБНОЕ ОБЖАЛОВАНИЕ </a:t>
            </a:r>
            <a:endParaRPr sz="3200" b="1" dirty="0">
              <a:solidFill>
                <a:srgbClr val="0070C0"/>
              </a:solidFill>
              <a:latin typeface="PT Astra Sans" panose="020B0603020203020204" pitchFamily="34" charset="-52"/>
              <a:ea typeface="PT Astra Sans" panose="020B0603020203020204" pitchFamily="34" charset="-52"/>
              <a:cs typeface="Roboto" panose="02000000000000000000" pitchFamily="2" charset="0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4346936" y="588403"/>
            <a:ext cx="831850" cy="1197610"/>
            <a:chOff x="14346936" y="588403"/>
            <a:chExt cx="831850" cy="1197610"/>
          </a:xfrm>
        </p:grpSpPr>
        <p:sp>
          <p:nvSpPr>
            <p:cNvPr id="41" name="object 41"/>
            <p:cNvSpPr/>
            <p:nvPr/>
          </p:nvSpPr>
          <p:spPr>
            <a:xfrm>
              <a:off x="14396466" y="588403"/>
              <a:ext cx="713105" cy="1050925"/>
            </a:xfrm>
            <a:custGeom>
              <a:avLst/>
              <a:gdLst/>
              <a:ahLst/>
              <a:cxnLst/>
              <a:rect l="l" t="t" r="r" b="b"/>
              <a:pathLst>
                <a:path w="713105" h="1050925">
                  <a:moveTo>
                    <a:pt x="712914" y="0"/>
                  </a:moveTo>
                  <a:lnTo>
                    <a:pt x="0" y="0"/>
                  </a:lnTo>
                  <a:lnTo>
                    <a:pt x="0" y="1050467"/>
                  </a:lnTo>
                  <a:lnTo>
                    <a:pt x="712914" y="1050467"/>
                  </a:lnTo>
                  <a:lnTo>
                    <a:pt x="712914" y="0"/>
                  </a:lnTo>
                  <a:close/>
                </a:path>
              </a:pathLst>
            </a:custGeom>
            <a:solidFill>
              <a:srgbClr val="0D4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648815" y="643356"/>
              <a:ext cx="265430" cy="995044"/>
            </a:xfrm>
            <a:custGeom>
              <a:avLst/>
              <a:gdLst/>
              <a:ahLst/>
              <a:cxnLst/>
              <a:rect l="l" t="t" r="r" b="b"/>
              <a:pathLst>
                <a:path w="265430" h="995044">
                  <a:moveTo>
                    <a:pt x="264896" y="651116"/>
                  </a:moveTo>
                  <a:lnTo>
                    <a:pt x="0" y="928103"/>
                  </a:lnTo>
                  <a:lnTo>
                    <a:pt x="0" y="994841"/>
                  </a:lnTo>
                  <a:lnTo>
                    <a:pt x="264896" y="717854"/>
                  </a:lnTo>
                  <a:lnTo>
                    <a:pt x="264896" y="651116"/>
                  </a:lnTo>
                  <a:close/>
                </a:path>
                <a:path w="265430" h="995044">
                  <a:moveTo>
                    <a:pt x="264896" y="558101"/>
                  </a:moveTo>
                  <a:lnTo>
                    <a:pt x="0" y="835088"/>
                  </a:lnTo>
                  <a:lnTo>
                    <a:pt x="0" y="901814"/>
                  </a:lnTo>
                  <a:lnTo>
                    <a:pt x="264896" y="624827"/>
                  </a:lnTo>
                  <a:lnTo>
                    <a:pt x="264896" y="558101"/>
                  </a:lnTo>
                  <a:close/>
                </a:path>
                <a:path w="265430" h="995044">
                  <a:moveTo>
                    <a:pt x="264896" y="465086"/>
                  </a:moveTo>
                  <a:lnTo>
                    <a:pt x="0" y="742073"/>
                  </a:lnTo>
                  <a:lnTo>
                    <a:pt x="0" y="808812"/>
                  </a:lnTo>
                  <a:lnTo>
                    <a:pt x="264896" y="531812"/>
                  </a:lnTo>
                  <a:lnTo>
                    <a:pt x="264896" y="465086"/>
                  </a:lnTo>
                  <a:close/>
                </a:path>
                <a:path w="265430" h="995044">
                  <a:moveTo>
                    <a:pt x="264896" y="372071"/>
                  </a:moveTo>
                  <a:lnTo>
                    <a:pt x="0" y="649058"/>
                  </a:lnTo>
                  <a:lnTo>
                    <a:pt x="0" y="715784"/>
                  </a:lnTo>
                  <a:lnTo>
                    <a:pt x="264896" y="438797"/>
                  </a:lnTo>
                  <a:lnTo>
                    <a:pt x="264896" y="372071"/>
                  </a:lnTo>
                  <a:close/>
                </a:path>
                <a:path w="265430" h="995044">
                  <a:moveTo>
                    <a:pt x="264896" y="279057"/>
                  </a:moveTo>
                  <a:lnTo>
                    <a:pt x="0" y="556031"/>
                  </a:lnTo>
                  <a:lnTo>
                    <a:pt x="0" y="622769"/>
                  </a:lnTo>
                  <a:lnTo>
                    <a:pt x="264896" y="345782"/>
                  </a:lnTo>
                  <a:lnTo>
                    <a:pt x="264896" y="279057"/>
                  </a:lnTo>
                  <a:close/>
                </a:path>
                <a:path w="265430" h="995044">
                  <a:moveTo>
                    <a:pt x="264896" y="186029"/>
                  </a:moveTo>
                  <a:lnTo>
                    <a:pt x="0" y="463016"/>
                  </a:lnTo>
                  <a:lnTo>
                    <a:pt x="0" y="529755"/>
                  </a:lnTo>
                  <a:lnTo>
                    <a:pt x="264896" y="252768"/>
                  </a:lnTo>
                  <a:lnTo>
                    <a:pt x="264896" y="186029"/>
                  </a:lnTo>
                  <a:close/>
                </a:path>
                <a:path w="265430" h="995044">
                  <a:moveTo>
                    <a:pt x="264896" y="93014"/>
                  </a:moveTo>
                  <a:lnTo>
                    <a:pt x="0" y="370001"/>
                  </a:lnTo>
                  <a:lnTo>
                    <a:pt x="0" y="436727"/>
                  </a:lnTo>
                  <a:lnTo>
                    <a:pt x="264896" y="159740"/>
                  </a:lnTo>
                  <a:lnTo>
                    <a:pt x="264896" y="93014"/>
                  </a:lnTo>
                  <a:close/>
                </a:path>
                <a:path w="265430" h="995044">
                  <a:moveTo>
                    <a:pt x="264896" y="0"/>
                  </a:moveTo>
                  <a:lnTo>
                    <a:pt x="0" y="276987"/>
                  </a:lnTo>
                  <a:lnTo>
                    <a:pt x="0" y="343725"/>
                  </a:lnTo>
                  <a:lnTo>
                    <a:pt x="264896" y="66738"/>
                  </a:lnTo>
                  <a:lnTo>
                    <a:pt x="264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913763" y="643356"/>
              <a:ext cx="265430" cy="838200"/>
            </a:xfrm>
            <a:custGeom>
              <a:avLst/>
              <a:gdLst/>
              <a:ahLst/>
              <a:cxnLst/>
              <a:rect l="l" t="t" r="r" b="b"/>
              <a:pathLst>
                <a:path w="265430" h="838200">
                  <a:moveTo>
                    <a:pt x="0" y="651116"/>
                  </a:moveTo>
                  <a:lnTo>
                    <a:pt x="0" y="717854"/>
                  </a:lnTo>
                  <a:lnTo>
                    <a:pt x="264896" y="837691"/>
                  </a:lnTo>
                  <a:lnTo>
                    <a:pt x="264896" y="770966"/>
                  </a:lnTo>
                  <a:lnTo>
                    <a:pt x="0" y="651116"/>
                  </a:lnTo>
                  <a:close/>
                </a:path>
                <a:path w="265430" h="838200">
                  <a:moveTo>
                    <a:pt x="0" y="558101"/>
                  </a:moveTo>
                  <a:lnTo>
                    <a:pt x="0" y="624827"/>
                  </a:lnTo>
                  <a:lnTo>
                    <a:pt x="264896" y="744677"/>
                  </a:lnTo>
                  <a:lnTo>
                    <a:pt x="264896" y="677951"/>
                  </a:lnTo>
                  <a:lnTo>
                    <a:pt x="0" y="558101"/>
                  </a:lnTo>
                  <a:close/>
                </a:path>
                <a:path w="265430" h="838200">
                  <a:moveTo>
                    <a:pt x="0" y="465086"/>
                  </a:moveTo>
                  <a:lnTo>
                    <a:pt x="0" y="531812"/>
                  </a:lnTo>
                  <a:lnTo>
                    <a:pt x="264896" y="651662"/>
                  </a:lnTo>
                  <a:lnTo>
                    <a:pt x="264896" y="584936"/>
                  </a:lnTo>
                  <a:lnTo>
                    <a:pt x="0" y="465086"/>
                  </a:lnTo>
                  <a:close/>
                </a:path>
                <a:path w="265430" h="838200">
                  <a:moveTo>
                    <a:pt x="0" y="372071"/>
                  </a:moveTo>
                  <a:lnTo>
                    <a:pt x="0" y="438797"/>
                  </a:lnTo>
                  <a:lnTo>
                    <a:pt x="264896" y="558647"/>
                  </a:lnTo>
                  <a:lnTo>
                    <a:pt x="264896" y="491921"/>
                  </a:lnTo>
                  <a:lnTo>
                    <a:pt x="0" y="372071"/>
                  </a:lnTo>
                  <a:close/>
                </a:path>
                <a:path w="265430" h="838200">
                  <a:moveTo>
                    <a:pt x="0" y="279057"/>
                  </a:moveTo>
                  <a:lnTo>
                    <a:pt x="0" y="345782"/>
                  </a:lnTo>
                  <a:lnTo>
                    <a:pt x="264896" y="465632"/>
                  </a:lnTo>
                  <a:lnTo>
                    <a:pt x="264896" y="398894"/>
                  </a:lnTo>
                  <a:lnTo>
                    <a:pt x="0" y="279057"/>
                  </a:lnTo>
                  <a:close/>
                </a:path>
                <a:path w="265430" h="838200">
                  <a:moveTo>
                    <a:pt x="0" y="186029"/>
                  </a:moveTo>
                  <a:lnTo>
                    <a:pt x="0" y="252768"/>
                  </a:lnTo>
                  <a:lnTo>
                    <a:pt x="264896" y="372617"/>
                  </a:lnTo>
                  <a:lnTo>
                    <a:pt x="264896" y="305879"/>
                  </a:lnTo>
                  <a:lnTo>
                    <a:pt x="0" y="186029"/>
                  </a:lnTo>
                  <a:close/>
                </a:path>
                <a:path w="265430" h="838200">
                  <a:moveTo>
                    <a:pt x="0" y="93014"/>
                  </a:moveTo>
                  <a:lnTo>
                    <a:pt x="0" y="159740"/>
                  </a:lnTo>
                  <a:lnTo>
                    <a:pt x="264896" y="279590"/>
                  </a:lnTo>
                  <a:lnTo>
                    <a:pt x="264896" y="212864"/>
                  </a:lnTo>
                  <a:lnTo>
                    <a:pt x="0" y="93014"/>
                  </a:lnTo>
                  <a:close/>
                </a:path>
                <a:path w="265430" h="838200">
                  <a:moveTo>
                    <a:pt x="0" y="0"/>
                  </a:moveTo>
                  <a:lnTo>
                    <a:pt x="0" y="66738"/>
                  </a:lnTo>
                  <a:lnTo>
                    <a:pt x="264896" y="186575"/>
                  </a:lnTo>
                  <a:lnTo>
                    <a:pt x="264896" y="119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346936" y="1073721"/>
              <a:ext cx="189865" cy="711835"/>
            </a:xfrm>
            <a:custGeom>
              <a:avLst/>
              <a:gdLst/>
              <a:ahLst/>
              <a:cxnLst/>
              <a:rect l="l" t="t" r="r" b="b"/>
              <a:pathLst>
                <a:path w="189865" h="711835">
                  <a:moveTo>
                    <a:pt x="189522" y="465836"/>
                  </a:moveTo>
                  <a:lnTo>
                    <a:pt x="0" y="663994"/>
                  </a:lnTo>
                  <a:lnTo>
                    <a:pt x="0" y="711746"/>
                  </a:lnTo>
                  <a:lnTo>
                    <a:pt x="189522" y="513575"/>
                  </a:lnTo>
                  <a:lnTo>
                    <a:pt x="189522" y="465836"/>
                  </a:lnTo>
                  <a:close/>
                </a:path>
                <a:path w="189865" h="711835">
                  <a:moveTo>
                    <a:pt x="189522" y="399288"/>
                  </a:moveTo>
                  <a:lnTo>
                    <a:pt x="0" y="597446"/>
                  </a:lnTo>
                  <a:lnTo>
                    <a:pt x="0" y="645185"/>
                  </a:lnTo>
                  <a:lnTo>
                    <a:pt x="189522" y="447027"/>
                  </a:lnTo>
                  <a:lnTo>
                    <a:pt x="189522" y="399288"/>
                  </a:lnTo>
                  <a:close/>
                </a:path>
                <a:path w="189865" h="711835">
                  <a:moveTo>
                    <a:pt x="189522" y="332740"/>
                  </a:moveTo>
                  <a:lnTo>
                    <a:pt x="0" y="530910"/>
                  </a:lnTo>
                  <a:lnTo>
                    <a:pt x="0" y="578650"/>
                  </a:lnTo>
                  <a:lnTo>
                    <a:pt x="189522" y="380479"/>
                  </a:lnTo>
                  <a:lnTo>
                    <a:pt x="189522" y="332740"/>
                  </a:lnTo>
                  <a:close/>
                </a:path>
                <a:path w="189865" h="711835">
                  <a:moveTo>
                    <a:pt x="189522" y="266192"/>
                  </a:moveTo>
                  <a:lnTo>
                    <a:pt x="0" y="464362"/>
                  </a:lnTo>
                  <a:lnTo>
                    <a:pt x="0" y="512102"/>
                  </a:lnTo>
                  <a:lnTo>
                    <a:pt x="189522" y="313931"/>
                  </a:lnTo>
                  <a:lnTo>
                    <a:pt x="189522" y="266192"/>
                  </a:lnTo>
                  <a:close/>
                </a:path>
                <a:path w="189865" h="711835">
                  <a:moveTo>
                    <a:pt x="189522" y="199644"/>
                  </a:moveTo>
                  <a:lnTo>
                    <a:pt x="0" y="397814"/>
                  </a:lnTo>
                  <a:lnTo>
                    <a:pt x="0" y="445554"/>
                  </a:lnTo>
                  <a:lnTo>
                    <a:pt x="189522" y="247383"/>
                  </a:lnTo>
                  <a:lnTo>
                    <a:pt x="189522" y="199644"/>
                  </a:lnTo>
                  <a:close/>
                </a:path>
                <a:path w="189865" h="711835">
                  <a:moveTo>
                    <a:pt x="189522" y="133096"/>
                  </a:moveTo>
                  <a:lnTo>
                    <a:pt x="0" y="331266"/>
                  </a:lnTo>
                  <a:lnTo>
                    <a:pt x="0" y="379006"/>
                  </a:lnTo>
                  <a:lnTo>
                    <a:pt x="189522" y="180848"/>
                  </a:lnTo>
                  <a:lnTo>
                    <a:pt x="189522" y="133096"/>
                  </a:lnTo>
                  <a:close/>
                </a:path>
                <a:path w="189865" h="711835">
                  <a:moveTo>
                    <a:pt x="189522" y="66548"/>
                  </a:moveTo>
                  <a:lnTo>
                    <a:pt x="0" y="264718"/>
                  </a:lnTo>
                  <a:lnTo>
                    <a:pt x="0" y="312458"/>
                  </a:lnTo>
                  <a:lnTo>
                    <a:pt x="189522" y="114287"/>
                  </a:lnTo>
                  <a:lnTo>
                    <a:pt x="189522" y="66548"/>
                  </a:lnTo>
                  <a:close/>
                </a:path>
                <a:path w="189865" h="711835">
                  <a:moveTo>
                    <a:pt x="189522" y="0"/>
                  </a:moveTo>
                  <a:lnTo>
                    <a:pt x="0" y="198170"/>
                  </a:lnTo>
                  <a:lnTo>
                    <a:pt x="0" y="245910"/>
                  </a:lnTo>
                  <a:lnTo>
                    <a:pt x="189522" y="47739"/>
                  </a:lnTo>
                  <a:lnTo>
                    <a:pt x="189522" y="0"/>
                  </a:lnTo>
                  <a:close/>
                </a:path>
              </a:pathLst>
            </a:custGeom>
            <a:solidFill>
              <a:srgbClr val="C1B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536522" y="1073721"/>
              <a:ext cx="105410" cy="561340"/>
            </a:xfrm>
            <a:custGeom>
              <a:avLst/>
              <a:gdLst/>
              <a:ahLst/>
              <a:cxnLst/>
              <a:rect l="l" t="t" r="r" b="b"/>
              <a:pathLst>
                <a:path w="105409" h="561339">
                  <a:moveTo>
                    <a:pt x="0" y="465823"/>
                  </a:moveTo>
                  <a:lnTo>
                    <a:pt x="0" y="513575"/>
                  </a:lnTo>
                  <a:lnTo>
                    <a:pt x="105308" y="561212"/>
                  </a:lnTo>
                  <a:lnTo>
                    <a:pt x="105308" y="513473"/>
                  </a:lnTo>
                  <a:lnTo>
                    <a:pt x="0" y="465823"/>
                  </a:lnTo>
                  <a:close/>
                </a:path>
                <a:path w="105409" h="561339">
                  <a:moveTo>
                    <a:pt x="0" y="399287"/>
                  </a:moveTo>
                  <a:lnTo>
                    <a:pt x="0" y="447027"/>
                  </a:lnTo>
                  <a:lnTo>
                    <a:pt x="105308" y="494664"/>
                  </a:lnTo>
                  <a:lnTo>
                    <a:pt x="105308" y="446925"/>
                  </a:lnTo>
                  <a:lnTo>
                    <a:pt x="0" y="399287"/>
                  </a:lnTo>
                  <a:close/>
                </a:path>
                <a:path w="105409" h="561339">
                  <a:moveTo>
                    <a:pt x="0" y="332727"/>
                  </a:moveTo>
                  <a:lnTo>
                    <a:pt x="0" y="380479"/>
                  </a:lnTo>
                  <a:lnTo>
                    <a:pt x="105308" y="428116"/>
                  </a:lnTo>
                  <a:lnTo>
                    <a:pt x="105308" y="380377"/>
                  </a:lnTo>
                  <a:lnTo>
                    <a:pt x="0" y="332727"/>
                  </a:lnTo>
                  <a:close/>
                </a:path>
                <a:path w="105409" h="561339">
                  <a:moveTo>
                    <a:pt x="0" y="266191"/>
                  </a:moveTo>
                  <a:lnTo>
                    <a:pt x="0" y="313931"/>
                  </a:lnTo>
                  <a:lnTo>
                    <a:pt x="105308" y="361568"/>
                  </a:lnTo>
                  <a:lnTo>
                    <a:pt x="105308" y="313829"/>
                  </a:lnTo>
                  <a:lnTo>
                    <a:pt x="0" y="266191"/>
                  </a:lnTo>
                  <a:close/>
                </a:path>
                <a:path w="105409" h="561339">
                  <a:moveTo>
                    <a:pt x="0" y="199643"/>
                  </a:moveTo>
                  <a:lnTo>
                    <a:pt x="0" y="247383"/>
                  </a:lnTo>
                  <a:lnTo>
                    <a:pt x="105308" y="295020"/>
                  </a:lnTo>
                  <a:lnTo>
                    <a:pt x="105308" y="247281"/>
                  </a:lnTo>
                  <a:lnTo>
                    <a:pt x="0" y="199643"/>
                  </a:lnTo>
                  <a:close/>
                </a:path>
                <a:path w="105409" h="561339">
                  <a:moveTo>
                    <a:pt x="0" y="133083"/>
                  </a:moveTo>
                  <a:lnTo>
                    <a:pt x="0" y="180835"/>
                  </a:lnTo>
                  <a:lnTo>
                    <a:pt x="105308" y="228472"/>
                  </a:lnTo>
                  <a:lnTo>
                    <a:pt x="105308" y="180733"/>
                  </a:lnTo>
                  <a:lnTo>
                    <a:pt x="0" y="133083"/>
                  </a:lnTo>
                  <a:close/>
                </a:path>
                <a:path w="105409" h="561339">
                  <a:moveTo>
                    <a:pt x="0" y="66547"/>
                  </a:moveTo>
                  <a:lnTo>
                    <a:pt x="0" y="114287"/>
                  </a:lnTo>
                  <a:lnTo>
                    <a:pt x="105308" y="161924"/>
                  </a:lnTo>
                  <a:lnTo>
                    <a:pt x="105308" y="114185"/>
                  </a:lnTo>
                  <a:lnTo>
                    <a:pt x="0" y="66547"/>
                  </a:lnTo>
                  <a:close/>
                </a:path>
                <a:path w="105409" h="561339">
                  <a:moveTo>
                    <a:pt x="0" y="0"/>
                  </a:moveTo>
                  <a:lnTo>
                    <a:pt x="0" y="47739"/>
                  </a:lnTo>
                  <a:lnTo>
                    <a:pt x="105308" y="95389"/>
                  </a:lnTo>
                  <a:lnTo>
                    <a:pt x="105308" y="47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446466" y="647559"/>
              <a:ext cx="198754" cy="2867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5259558" y="565810"/>
            <a:ext cx="1536192" cy="6934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349250">
              <a:lnSpc>
                <a:spcPts val="1310"/>
              </a:lnSpc>
              <a:spcBef>
                <a:spcPts val="170"/>
              </a:spcBef>
            </a:pPr>
            <a:r>
              <a:rPr sz="1100" b="0" spc="1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Д</a:t>
            </a:r>
            <a:r>
              <a:rPr sz="1100" b="0" spc="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Е</a:t>
            </a:r>
            <a:r>
              <a:rPr sz="1100" b="0" spc="1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П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АР</a:t>
            </a:r>
            <a:r>
              <a:rPr sz="1100" b="0" spc="-7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</a:t>
            </a:r>
            <a:r>
              <a:rPr sz="1100" b="0" spc="1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АМЕ</a:t>
            </a:r>
            <a:r>
              <a:rPr sz="1100" b="0" spc="-1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Н</a:t>
            </a:r>
            <a:r>
              <a:rPr sz="1100" b="0" spc="-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 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АРХИТЕКТУРЫ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  <a:p>
            <a:pPr marL="12700">
              <a:lnSpc>
                <a:spcPts val="1250"/>
              </a:lnSpc>
            </a:pPr>
            <a:r>
              <a:rPr sz="1100" b="0" spc="2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И</a:t>
            </a:r>
            <a:r>
              <a:rPr sz="1100" b="0" spc="-2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СТРОИТЕЛЬСТВА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  <a:p>
            <a:pPr marL="12700">
              <a:lnSpc>
                <a:spcPts val="1315"/>
              </a:lnSpc>
            </a:pP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ТОМСКОЙ</a:t>
            </a:r>
            <a:r>
              <a:rPr sz="1100" b="0" spc="-3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ОБЛАСТИ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5575" y="2270125"/>
            <a:ext cx="864235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000" b="1" dirty="0"/>
              <a:t>В чем преимущество?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ru-RU" sz="2000" dirty="0" smtClean="0"/>
              <a:t>Бесплатный </a:t>
            </a:r>
            <a:r>
              <a:rPr lang="ru-RU" sz="2000" dirty="0"/>
              <a:t>сервис, позволяющий избежать судебных </a:t>
            </a:r>
            <a:r>
              <a:rPr lang="ru-RU" sz="2000" dirty="0" smtClean="0"/>
              <a:t>издержек.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ru-RU" sz="2000" dirty="0" smtClean="0"/>
              <a:t>Для </a:t>
            </a:r>
            <a:r>
              <a:rPr lang="ru-RU" sz="2000" dirty="0"/>
              <a:t>вашего удобства процесс рассмотрения жалобы происходит в сокращенные сроки в режиме </a:t>
            </a:r>
            <a:r>
              <a:rPr lang="ru-RU" sz="2000" dirty="0" smtClean="0"/>
              <a:t>онлайн.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ru-RU" sz="2000" dirty="0" smtClean="0"/>
              <a:t>Вы </a:t>
            </a:r>
            <a:r>
              <a:rPr lang="ru-RU" sz="2000" dirty="0"/>
              <a:t>будете получать оповещение о прохождении жалобой каждого этапа и сможете контролировать ход её рассмотрения</a:t>
            </a:r>
          </a:p>
        </p:txBody>
      </p:sp>
      <p:sp>
        <p:nvSpPr>
          <p:cNvPr id="13" name="AutoShape 2" descr="https://gu-st.ru/content/knd/experiment-nuance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946563" y="5775325"/>
            <a:ext cx="864235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000" b="1" dirty="0"/>
              <a:t>На что можно пожаловаться?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ru-RU" sz="2000" dirty="0" smtClean="0"/>
              <a:t>Акт </a:t>
            </a:r>
            <a:r>
              <a:rPr lang="ru-RU" sz="2000" dirty="0"/>
              <a:t>или решение по результатам проверки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ru-RU" sz="2000" dirty="0" smtClean="0"/>
              <a:t>Предписание </a:t>
            </a:r>
            <a:r>
              <a:rPr lang="ru-RU" sz="2000" dirty="0"/>
              <a:t>об устранении выявленных нарушений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ru-RU" sz="2000" dirty="0"/>
              <a:t>Решение о проведении контрольных (надзорных) мероприятий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ru-RU" sz="2000" dirty="0"/>
              <a:t>Действия (бездействие) должностного лица в рамках проверки</a:t>
            </a:r>
          </a:p>
          <a:p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38193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9324873"/>
            <a:ext cx="17280255" cy="17145"/>
          </a:xfrm>
          <a:custGeom>
            <a:avLst/>
            <a:gdLst/>
            <a:ahLst/>
            <a:cxnLst/>
            <a:rect l="l" t="t" r="r" b="b"/>
            <a:pathLst>
              <a:path w="17280255" h="17145">
                <a:moveTo>
                  <a:pt x="0" y="16878"/>
                </a:moveTo>
                <a:lnTo>
                  <a:pt x="0" y="0"/>
                </a:lnTo>
                <a:lnTo>
                  <a:pt x="17280001" y="0"/>
                </a:lnTo>
                <a:lnTo>
                  <a:pt x="17280001" y="16878"/>
                </a:lnTo>
                <a:lnTo>
                  <a:pt x="0" y="16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41654" y="12699"/>
            <a:ext cx="3538854" cy="9283700"/>
          </a:xfrm>
          <a:custGeom>
            <a:avLst/>
            <a:gdLst/>
            <a:ahLst/>
            <a:cxnLst/>
            <a:rect l="l" t="t" r="r" b="b"/>
            <a:pathLst>
              <a:path w="3538855" h="9283700">
                <a:moveTo>
                  <a:pt x="3538308" y="0"/>
                </a:moveTo>
                <a:lnTo>
                  <a:pt x="0" y="0"/>
                </a:lnTo>
                <a:lnTo>
                  <a:pt x="0" y="9283700"/>
                </a:lnTo>
                <a:lnTo>
                  <a:pt x="3538308" y="9283700"/>
                </a:lnTo>
                <a:lnTo>
                  <a:pt x="3538308" y="0"/>
                </a:lnTo>
                <a:close/>
              </a:path>
            </a:pathLst>
          </a:custGeom>
          <a:solidFill>
            <a:srgbClr val="174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8469" y="687958"/>
            <a:ext cx="12738281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algn="ctr">
              <a:spcBef>
                <a:spcPts val="100"/>
              </a:spcBef>
            </a:pPr>
            <a:r>
              <a:rPr lang="ru-RU" sz="3200" b="1" dirty="0">
                <a:solidFill>
                  <a:srgbClr val="0070C0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 panose="02000000000000000000" pitchFamily="2" charset="0"/>
              </a:rPr>
              <a:t>ДОСУДЕБНОЕ </a:t>
            </a:r>
            <a:r>
              <a:rPr lang="ru-RU" sz="3200" b="1" dirty="0" smtClean="0">
                <a:solidFill>
                  <a:srgbClr val="0070C0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 panose="02000000000000000000" pitchFamily="2" charset="0"/>
              </a:rPr>
              <a:t>ОБЖАЛОВАНИЕ</a:t>
            </a:r>
            <a:br>
              <a:rPr lang="ru-RU" sz="3200" b="1" dirty="0" smtClean="0">
                <a:solidFill>
                  <a:srgbClr val="0070C0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 panose="02000000000000000000" pitchFamily="2" charset="0"/>
              </a:rPr>
            </a:br>
            <a:r>
              <a:rPr lang="ru-RU" sz="2500" b="1" dirty="0">
                <a:solidFill>
                  <a:srgbClr val="0070C0"/>
                </a:solidFill>
              </a:rPr>
              <a:t>Жалоба должна содержать</a:t>
            </a:r>
            <a:r>
              <a:rPr lang="ru-RU" sz="3200" dirty="0">
                <a:solidFill>
                  <a:srgbClr val="0070C0"/>
                </a:solidFill>
              </a:rPr>
              <a:t>:</a:t>
            </a:r>
            <a:br>
              <a:rPr lang="ru-RU" sz="3200" dirty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 panose="02000000000000000000" pitchFamily="2" charset="0"/>
              </a:rPr>
              <a:t> </a:t>
            </a:r>
            <a:endParaRPr sz="3200" dirty="0">
              <a:solidFill>
                <a:srgbClr val="0070C0"/>
              </a:solidFill>
              <a:latin typeface="PT Astra Sans" panose="020B0603020203020204" pitchFamily="34" charset="-52"/>
              <a:ea typeface="PT Astra Sans" panose="020B0603020203020204" pitchFamily="34" charset="-52"/>
              <a:cs typeface="Roboto" panose="02000000000000000000" pitchFamily="2" charset="0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4346936" y="588403"/>
            <a:ext cx="831850" cy="1197610"/>
            <a:chOff x="14346936" y="588403"/>
            <a:chExt cx="831850" cy="1197610"/>
          </a:xfrm>
        </p:grpSpPr>
        <p:sp>
          <p:nvSpPr>
            <p:cNvPr id="41" name="object 41"/>
            <p:cNvSpPr/>
            <p:nvPr/>
          </p:nvSpPr>
          <p:spPr>
            <a:xfrm>
              <a:off x="14396466" y="588403"/>
              <a:ext cx="713105" cy="1050925"/>
            </a:xfrm>
            <a:custGeom>
              <a:avLst/>
              <a:gdLst/>
              <a:ahLst/>
              <a:cxnLst/>
              <a:rect l="l" t="t" r="r" b="b"/>
              <a:pathLst>
                <a:path w="713105" h="1050925">
                  <a:moveTo>
                    <a:pt x="712914" y="0"/>
                  </a:moveTo>
                  <a:lnTo>
                    <a:pt x="0" y="0"/>
                  </a:lnTo>
                  <a:lnTo>
                    <a:pt x="0" y="1050467"/>
                  </a:lnTo>
                  <a:lnTo>
                    <a:pt x="712914" y="1050467"/>
                  </a:lnTo>
                  <a:lnTo>
                    <a:pt x="712914" y="0"/>
                  </a:lnTo>
                  <a:close/>
                </a:path>
              </a:pathLst>
            </a:custGeom>
            <a:solidFill>
              <a:srgbClr val="0D4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648815" y="643356"/>
              <a:ext cx="265430" cy="995044"/>
            </a:xfrm>
            <a:custGeom>
              <a:avLst/>
              <a:gdLst/>
              <a:ahLst/>
              <a:cxnLst/>
              <a:rect l="l" t="t" r="r" b="b"/>
              <a:pathLst>
                <a:path w="265430" h="995044">
                  <a:moveTo>
                    <a:pt x="264896" y="651116"/>
                  </a:moveTo>
                  <a:lnTo>
                    <a:pt x="0" y="928103"/>
                  </a:lnTo>
                  <a:lnTo>
                    <a:pt x="0" y="994841"/>
                  </a:lnTo>
                  <a:lnTo>
                    <a:pt x="264896" y="717854"/>
                  </a:lnTo>
                  <a:lnTo>
                    <a:pt x="264896" y="651116"/>
                  </a:lnTo>
                  <a:close/>
                </a:path>
                <a:path w="265430" h="995044">
                  <a:moveTo>
                    <a:pt x="264896" y="558101"/>
                  </a:moveTo>
                  <a:lnTo>
                    <a:pt x="0" y="835088"/>
                  </a:lnTo>
                  <a:lnTo>
                    <a:pt x="0" y="901814"/>
                  </a:lnTo>
                  <a:lnTo>
                    <a:pt x="264896" y="624827"/>
                  </a:lnTo>
                  <a:lnTo>
                    <a:pt x="264896" y="558101"/>
                  </a:lnTo>
                  <a:close/>
                </a:path>
                <a:path w="265430" h="995044">
                  <a:moveTo>
                    <a:pt x="264896" y="465086"/>
                  </a:moveTo>
                  <a:lnTo>
                    <a:pt x="0" y="742073"/>
                  </a:lnTo>
                  <a:lnTo>
                    <a:pt x="0" y="808812"/>
                  </a:lnTo>
                  <a:lnTo>
                    <a:pt x="264896" y="531812"/>
                  </a:lnTo>
                  <a:lnTo>
                    <a:pt x="264896" y="465086"/>
                  </a:lnTo>
                  <a:close/>
                </a:path>
                <a:path w="265430" h="995044">
                  <a:moveTo>
                    <a:pt x="264896" y="372071"/>
                  </a:moveTo>
                  <a:lnTo>
                    <a:pt x="0" y="649058"/>
                  </a:lnTo>
                  <a:lnTo>
                    <a:pt x="0" y="715784"/>
                  </a:lnTo>
                  <a:lnTo>
                    <a:pt x="264896" y="438797"/>
                  </a:lnTo>
                  <a:lnTo>
                    <a:pt x="264896" y="372071"/>
                  </a:lnTo>
                  <a:close/>
                </a:path>
                <a:path w="265430" h="995044">
                  <a:moveTo>
                    <a:pt x="264896" y="279057"/>
                  </a:moveTo>
                  <a:lnTo>
                    <a:pt x="0" y="556031"/>
                  </a:lnTo>
                  <a:lnTo>
                    <a:pt x="0" y="622769"/>
                  </a:lnTo>
                  <a:lnTo>
                    <a:pt x="264896" y="345782"/>
                  </a:lnTo>
                  <a:lnTo>
                    <a:pt x="264896" y="279057"/>
                  </a:lnTo>
                  <a:close/>
                </a:path>
                <a:path w="265430" h="995044">
                  <a:moveTo>
                    <a:pt x="264896" y="186029"/>
                  </a:moveTo>
                  <a:lnTo>
                    <a:pt x="0" y="463016"/>
                  </a:lnTo>
                  <a:lnTo>
                    <a:pt x="0" y="529755"/>
                  </a:lnTo>
                  <a:lnTo>
                    <a:pt x="264896" y="252768"/>
                  </a:lnTo>
                  <a:lnTo>
                    <a:pt x="264896" y="186029"/>
                  </a:lnTo>
                  <a:close/>
                </a:path>
                <a:path w="265430" h="995044">
                  <a:moveTo>
                    <a:pt x="264896" y="93014"/>
                  </a:moveTo>
                  <a:lnTo>
                    <a:pt x="0" y="370001"/>
                  </a:lnTo>
                  <a:lnTo>
                    <a:pt x="0" y="436727"/>
                  </a:lnTo>
                  <a:lnTo>
                    <a:pt x="264896" y="159740"/>
                  </a:lnTo>
                  <a:lnTo>
                    <a:pt x="264896" y="93014"/>
                  </a:lnTo>
                  <a:close/>
                </a:path>
                <a:path w="265430" h="995044">
                  <a:moveTo>
                    <a:pt x="264896" y="0"/>
                  </a:moveTo>
                  <a:lnTo>
                    <a:pt x="0" y="276987"/>
                  </a:lnTo>
                  <a:lnTo>
                    <a:pt x="0" y="343725"/>
                  </a:lnTo>
                  <a:lnTo>
                    <a:pt x="264896" y="66738"/>
                  </a:lnTo>
                  <a:lnTo>
                    <a:pt x="264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913763" y="643356"/>
              <a:ext cx="265430" cy="838200"/>
            </a:xfrm>
            <a:custGeom>
              <a:avLst/>
              <a:gdLst/>
              <a:ahLst/>
              <a:cxnLst/>
              <a:rect l="l" t="t" r="r" b="b"/>
              <a:pathLst>
                <a:path w="265430" h="838200">
                  <a:moveTo>
                    <a:pt x="0" y="651116"/>
                  </a:moveTo>
                  <a:lnTo>
                    <a:pt x="0" y="717854"/>
                  </a:lnTo>
                  <a:lnTo>
                    <a:pt x="264896" y="837691"/>
                  </a:lnTo>
                  <a:lnTo>
                    <a:pt x="264896" y="770966"/>
                  </a:lnTo>
                  <a:lnTo>
                    <a:pt x="0" y="651116"/>
                  </a:lnTo>
                  <a:close/>
                </a:path>
                <a:path w="265430" h="838200">
                  <a:moveTo>
                    <a:pt x="0" y="558101"/>
                  </a:moveTo>
                  <a:lnTo>
                    <a:pt x="0" y="624827"/>
                  </a:lnTo>
                  <a:lnTo>
                    <a:pt x="264896" y="744677"/>
                  </a:lnTo>
                  <a:lnTo>
                    <a:pt x="264896" y="677951"/>
                  </a:lnTo>
                  <a:lnTo>
                    <a:pt x="0" y="558101"/>
                  </a:lnTo>
                  <a:close/>
                </a:path>
                <a:path w="265430" h="838200">
                  <a:moveTo>
                    <a:pt x="0" y="465086"/>
                  </a:moveTo>
                  <a:lnTo>
                    <a:pt x="0" y="531812"/>
                  </a:lnTo>
                  <a:lnTo>
                    <a:pt x="264896" y="651662"/>
                  </a:lnTo>
                  <a:lnTo>
                    <a:pt x="264896" y="584936"/>
                  </a:lnTo>
                  <a:lnTo>
                    <a:pt x="0" y="465086"/>
                  </a:lnTo>
                  <a:close/>
                </a:path>
                <a:path w="265430" h="838200">
                  <a:moveTo>
                    <a:pt x="0" y="372071"/>
                  </a:moveTo>
                  <a:lnTo>
                    <a:pt x="0" y="438797"/>
                  </a:lnTo>
                  <a:lnTo>
                    <a:pt x="264896" y="558647"/>
                  </a:lnTo>
                  <a:lnTo>
                    <a:pt x="264896" y="491921"/>
                  </a:lnTo>
                  <a:lnTo>
                    <a:pt x="0" y="372071"/>
                  </a:lnTo>
                  <a:close/>
                </a:path>
                <a:path w="265430" h="838200">
                  <a:moveTo>
                    <a:pt x="0" y="279057"/>
                  </a:moveTo>
                  <a:lnTo>
                    <a:pt x="0" y="345782"/>
                  </a:lnTo>
                  <a:lnTo>
                    <a:pt x="264896" y="465632"/>
                  </a:lnTo>
                  <a:lnTo>
                    <a:pt x="264896" y="398894"/>
                  </a:lnTo>
                  <a:lnTo>
                    <a:pt x="0" y="279057"/>
                  </a:lnTo>
                  <a:close/>
                </a:path>
                <a:path w="265430" h="838200">
                  <a:moveTo>
                    <a:pt x="0" y="186029"/>
                  </a:moveTo>
                  <a:lnTo>
                    <a:pt x="0" y="252768"/>
                  </a:lnTo>
                  <a:lnTo>
                    <a:pt x="264896" y="372617"/>
                  </a:lnTo>
                  <a:lnTo>
                    <a:pt x="264896" y="305879"/>
                  </a:lnTo>
                  <a:lnTo>
                    <a:pt x="0" y="186029"/>
                  </a:lnTo>
                  <a:close/>
                </a:path>
                <a:path w="265430" h="838200">
                  <a:moveTo>
                    <a:pt x="0" y="93014"/>
                  </a:moveTo>
                  <a:lnTo>
                    <a:pt x="0" y="159740"/>
                  </a:lnTo>
                  <a:lnTo>
                    <a:pt x="264896" y="279590"/>
                  </a:lnTo>
                  <a:lnTo>
                    <a:pt x="264896" y="212864"/>
                  </a:lnTo>
                  <a:lnTo>
                    <a:pt x="0" y="93014"/>
                  </a:lnTo>
                  <a:close/>
                </a:path>
                <a:path w="265430" h="838200">
                  <a:moveTo>
                    <a:pt x="0" y="0"/>
                  </a:moveTo>
                  <a:lnTo>
                    <a:pt x="0" y="66738"/>
                  </a:lnTo>
                  <a:lnTo>
                    <a:pt x="264896" y="186575"/>
                  </a:lnTo>
                  <a:lnTo>
                    <a:pt x="264896" y="119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346936" y="1073721"/>
              <a:ext cx="189865" cy="711835"/>
            </a:xfrm>
            <a:custGeom>
              <a:avLst/>
              <a:gdLst/>
              <a:ahLst/>
              <a:cxnLst/>
              <a:rect l="l" t="t" r="r" b="b"/>
              <a:pathLst>
                <a:path w="189865" h="711835">
                  <a:moveTo>
                    <a:pt x="189522" y="465836"/>
                  </a:moveTo>
                  <a:lnTo>
                    <a:pt x="0" y="663994"/>
                  </a:lnTo>
                  <a:lnTo>
                    <a:pt x="0" y="711746"/>
                  </a:lnTo>
                  <a:lnTo>
                    <a:pt x="189522" y="513575"/>
                  </a:lnTo>
                  <a:lnTo>
                    <a:pt x="189522" y="465836"/>
                  </a:lnTo>
                  <a:close/>
                </a:path>
                <a:path w="189865" h="711835">
                  <a:moveTo>
                    <a:pt x="189522" y="399288"/>
                  </a:moveTo>
                  <a:lnTo>
                    <a:pt x="0" y="597446"/>
                  </a:lnTo>
                  <a:lnTo>
                    <a:pt x="0" y="645185"/>
                  </a:lnTo>
                  <a:lnTo>
                    <a:pt x="189522" y="447027"/>
                  </a:lnTo>
                  <a:lnTo>
                    <a:pt x="189522" y="399288"/>
                  </a:lnTo>
                  <a:close/>
                </a:path>
                <a:path w="189865" h="711835">
                  <a:moveTo>
                    <a:pt x="189522" y="332740"/>
                  </a:moveTo>
                  <a:lnTo>
                    <a:pt x="0" y="530910"/>
                  </a:lnTo>
                  <a:lnTo>
                    <a:pt x="0" y="578650"/>
                  </a:lnTo>
                  <a:lnTo>
                    <a:pt x="189522" y="380479"/>
                  </a:lnTo>
                  <a:lnTo>
                    <a:pt x="189522" y="332740"/>
                  </a:lnTo>
                  <a:close/>
                </a:path>
                <a:path w="189865" h="711835">
                  <a:moveTo>
                    <a:pt x="189522" y="266192"/>
                  </a:moveTo>
                  <a:lnTo>
                    <a:pt x="0" y="464362"/>
                  </a:lnTo>
                  <a:lnTo>
                    <a:pt x="0" y="512102"/>
                  </a:lnTo>
                  <a:lnTo>
                    <a:pt x="189522" y="313931"/>
                  </a:lnTo>
                  <a:lnTo>
                    <a:pt x="189522" y="266192"/>
                  </a:lnTo>
                  <a:close/>
                </a:path>
                <a:path w="189865" h="711835">
                  <a:moveTo>
                    <a:pt x="189522" y="199644"/>
                  </a:moveTo>
                  <a:lnTo>
                    <a:pt x="0" y="397814"/>
                  </a:lnTo>
                  <a:lnTo>
                    <a:pt x="0" y="445554"/>
                  </a:lnTo>
                  <a:lnTo>
                    <a:pt x="189522" y="247383"/>
                  </a:lnTo>
                  <a:lnTo>
                    <a:pt x="189522" y="199644"/>
                  </a:lnTo>
                  <a:close/>
                </a:path>
                <a:path w="189865" h="711835">
                  <a:moveTo>
                    <a:pt x="189522" y="133096"/>
                  </a:moveTo>
                  <a:lnTo>
                    <a:pt x="0" y="331266"/>
                  </a:lnTo>
                  <a:lnTo>
                    <a:pt x="0" y="379006"/>
                  </a:lnTo>
                  <a:lnTo>
                    <a:pt x="189522" y="180848"/>
                  </a:lnTo>
                  <a:lnTo>
                    <a:pt x="189522" y="133096"/>
                  </a:lnTo>
                  <a:close/>
                </a:path>
                <a:path w="189865" h="711835">
                  <a:moveTo>
                    <a:pt x="189522" y="66548"/>
                  </a:moveTo>
                  <a:lnTo>
                    <a:pt x="0" y="264718"/>
                  </a:lnTo>
                  <a:lnTo>
                    <a:pt x="0" y="312458"/>
                  </a:lnTo>
                  <a:lnTo>
                    <a:pt x="189522" y="114287"/>
                  </a:lnTo>
                  <a:lnTo>
                    <a:pt x="189522" y="66548"/>
                  </a:lnTo>
                  <a:close/>
                </a:path>
                <a:path w="189865" h="711835">
                  <a:moveTo>
                    <a:pt x="189522" y="0"/>
                  </a:moveTo>
                  <a:lnTo>
                    <a:pt x="0" y="198170"/>
                  </a:lnTo>
                  <a:lnTo>
                    <a:pt x="0" y="245910"/>
                  </a:lnTo>
                  <a:lnTo>
                    <a:pt x="189522" y="47739"/>
                  </a:lnTo>
                  <a:lnTo>
                    <a:pt x="189522" y="0"/>
                  </a:lnTo>
                  <a:close/>
                </a:path>
              </a:pathLst>
            </a:custGeom>
            <a:solidFill>
              <a:srgbClr val="C1B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536522" y="1073721"/>
              <a:ext cx="105410" cy="561340"/>
            </a:xfrm>
            <a:custGeom>
              <a:avLst/>
              <a:gdLst/>
              <a:ahLst/>
              <a:cxnLst/>
              <a:rect l="l" t="t" r="r" b="b"/>
              <a:pathLst>
                <a:path w="105409" h="561339">
                  <a:moveTo>
                    <a:pt x="0" y="465823"/>
                  </a:moveTo>
                  <a:lnTo>
                    <a:pt x="0" y="513575"/>
                  </a:lnTo>
                  <a:lnTo>
                    <a:pt x="105308" y="561212"/>
                  </a:lnTo>
                  <a:lnTo>
                    <a:pt x="105308" y="513473"/>
                  </a:lnTo>
                  <a:lnTo>
                    <a:pt x="0" y="465823"/>
                  </a:lnTo>
                  <a:close/>
                </a:path>
                <a:path w="105409" h="561339">
                  <a:moveTo>
                    <a:pt x="0" y="399287"/>
                  </a:moveTo>
                  <a:lnTo>
                    <a:pt x="0" y="447027"/>
                  </a:lnTo>
                  <a:lnTo>
                    <a:pt x="105308" y="494664"/>
                  </a:lnTo>
                  <a:lnTo>
                    <a:pt x="105308" y="446925"/>
                  </a:lnTo>
                  <a:lnTo>
                    <a:pt x="0" y="399287"/>
                  </a:lnTo>
                  <a:close/>
                </a:path>
                <a:path w="105409" h="561339">
                  <a:moveTo>
                    <a:pt x="0" y="332727"/>
                  </a:moveTo>
                  <a:lnTo>
                    <a:pt x="0" y="380479"/>
                  </a:lnTo>
                  <a:lnTo>
                    <a:pt x="105308" y="428116"/>
                  </a:lnTo>
                  <a:lnTo>
                    <a:pt x="105308" y="380377"/>
                  </a:lnTo>
                  <a:lnTo>
                    <a:pt x="0" y="332727"/>
                  </a:lnTo>
                  <a:close/>
                </a:path>
                <a:path w="105409" h="561339">
                  <a:moveTo>
                    <a:pt x="0" y="266191"/>
                  </a:moveTo>
                  <a:lnTo>
                    <a:pt x="0" y="313931"/>
                  </a:lnTo>
                  <a:lnTo>
                    <a:pt x="105308" y="361568"/>
                  </a:lnTo>
                  <a:lnTo>
                    <a:pt x="105308" y="313829"/>
                  </a:lnTo>
                  <a:lnTo>
                    <a:pt x="0" y="266191"/>
                  </a:lnTo>
                  <a:close/>
                </a:path>
                <a:path w="105409" h="561339">
                  <a:moveTo>
                    <a:pt x="0" y="199643"/>
                  </a:moveTo>
                  <a:lnTo>
                    <a:pt x="0" y="247383"/>
                  </a:lnTo>
                  <a:lnTo>
                    <a:pt x="105308" y="295020"/>
                  </a:lnTo>
                  <a:lnTo>
                    <a:pt x="105308" y="247281"/>
                  </a:lnTo>
                  <a:lnTo>
                    <a:pt x="0" y="199643"/>
                  </a:lnTo>
                  <a:close/>
                </a:path>
                <a:path w="105409" h="561339">
                  <a:moveTo>
                    <a:pt x="0" y="133083"/>
                  </a:moveTo>
                  <a:lnTo>
                    <a:pt x="0" y="180835"/>
                  </a:lnTo>
                  <a:lnTo>
                    <a:pt x="105308" y="228472"/>
                  </a:lnTo>
                  <a:lnTo>
                    <a:pt x="105308" y="180733"/>
                  </a:lnTo>
                  <a:lnTo>
                    <a:pt x="0" y="133083"/>
                  </a:lnTo>
                  <a:close/>
                </a:path>
                <a:path w="105409" h="561339">
                  <a:moveTo>
                    <a:pt x="0" y="66547"/>
                  </a:moveTo>
                  <a:lnTo>
                    <a:pt x="0" y="114287"/>
                  </a:lnTo>
                  <a:lnTo>
                    <a:pt x="105308" y="161924"/>
                  </a:lnTo>
                  <a:lnTo>
                    <a:pt x="105308" y="114185"/>
                  </a:lnTo>
                  <a:lnTo>
                    <a:pt x="0" y="66547"/>
                  </a:lnTo>
                  <a:close/>
                </a:path>
                <a:path w="105409" h="561339">
                  <a:moveTo>
                    <a:pt x="0" y="0"/>
                  </a:moveTo>
                  <a:lnTo>
                    <a:pt x="0" y="47739"/>
                  </a:lnTo>
                  <a:lnTo>
                    <a:pt x="105308" y="95389"/>
                  </a:lnTo>
                  <a:lnTo>
                    <a:pt x="105308" y="47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446466" y="647559"/>
              <a:ext cx="198754" cy="2867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5259558" y="565810"/>
            <a:ext cx="1536192" cy="6934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349250">
              <a:lnSpc>
                <a:spcPts val="1310"/>
              </a:lnSpc>
              <a:spcBef>
                <a:spcPts val="170"/>
              </a:spcBef>
            </a:pPr>
            <a:r>
              <a:rPr sz="1100" b="0" spc="1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Д</a:t>
            </a:r>
            <a:r>
              <a:rPr sz="1100" b="0" spc="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Е</a:t>
            </a:r>
            <a:r>
              <a:rPr sz="1100" b="0" spc="1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П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АР</a:t>
            </a:r>
            <a:r>
              <a:rPr sz="1100" b="0" spc="-7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</a:t>
            </a:r>
            <a:r>
              <a:rPr sz="1100" b="0" spc="1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АМЕ</a:t>
            </a:r>
            <a:r>
              <a:rPr sz="1100" b="0" spc="-1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Н</a:t>
            </a:r>
            <a:r>
              <a:rPr sz="1100" b="0" spc="-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 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АРХИТЕКТУРЫ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  <a:p>
            <a:pPr marL="12700">
              <a:lnSpc>
                <a:spcPts val="1250"/>
              </a:lnSpc>
            </a:pPr>
            <a:r>
              <a:rPr sz="1100" b="0" spc="2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И</a:t>
            </a:r>
            <a:r>
              <a:rPr sz="1100" b="0" spc="-2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СТРОИТЕЛЬСТВА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  <a:p>
            <a:pPr marL="12700">
              <a:lnSpc>
                <a:spcPts val="1315"/>
              </a:lnSpc>
            </a:pP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ТОМСКОЙ</a:t>
            </a:r>
            <a:r>
              <a:rPr sz="1100" b="0" spc="-3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ОБЛАСТИ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</p:txBody>
      </p:sp>
      <p:sp>
        <p:nvSpPr>
          <p:cNvPr id="7" name="AutoShape 5" descr="https://gu-st.ru/content/knd/experiment-nuance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https://gu-st.ru/content/knd/experiment-nuances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9105" y="1639328"/>
            <a:ext cx="127041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наименование </a:t>
            </a:r>
            <a:r>
              <a:rPr lang="ru-RU" dirty="0"/>
              <a:t>контрольного (надзорного) органа, фамилию, имя, отчество (при наличии) должностного лица, решение и (или) действие (бездействие) которых обжалуются</a:t>
            </a:r>
            <a:r>
              <a:rPr lang="ru-RU" dirty="0" smtClean="0"/>
              <a:t>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фамилию</a:t>
            </a:r>
            <a:r>
              <a:rPr lang="ru-RU" dirty="0"/>
              <a:t>, имя, отчество (при наличии), сведения о месте жительства (месте осуществления деятельности) гражданина, либо наименование организации-заявителя, сведения о месте нахождения этой организации, либо реквизиты доверенности и фамилию, имя, отчество (при наличии) лица, подающего жалобу по доверенности, желаемый способ осуществления взаимодействия на время рассмотрения жалобы и желаемый способ получения решения по ней</a:t>
            </a:r>
            <a:r>
              <a:rPr lang="ru-RU" dirty="0" smtClean="0"/>
              <a:t>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сведения </a:t>
            </a:r>
            <a:r>
              <a:rPr lang="ru-RU" dirty="0"/>
              <a:t>об обжалуемых решении контрольного (надзорного) органа и (или) действии (бездействии) его должностного лица, которые привели или могут привести к нарушению прав контролируемого лица, подавшего жалобу</a:t>
            </a:r>
            <a:r>
              <a:rPr lang="ru-RU" dirty="0" smtClean="0"/>
              <a:t>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основания </a:t>
            </a:r>
            <a:r>
              <a:rPr lang="ru-RU" dirty="0"/>
              <a:t>и доводы, на основании которых заявитель не согласен с решением контрольного (надзорного) органа и (или) действием (бездействием) должностного лица. Заявителем могут быть представлены документы (при наличии), подтверждающие его доводы, либо их копии</a:t>
            </a:r>
            <a:r>
              <a:rPr lang="ru-RU" dirty="0" smtClean="0"/>
              <a:t>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требования </a:t>
            </a:r>
            <a:r>
              <a:rPr lang="ru-RU" dirty="0"/>
              <a:t>лица, подавшего жалобу</a:t>
            </a:r>
            <a:r>
              <a:rPr lang="ru-RU" dirty="0" smtClean="0"/>
              <a:t>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учетный </a:t>
            </a:r>
            <a:r>
              <a:rPr lang="ru-RU" dirty="0"/>
              <a:t>номер контрольного (надзорного) мероприятия в едином реестре контрольных (надзорных) мероприятий, в отношении которого подается жалоба, если Правительством Российской Федерации </a:t>
            </a:r>
            <a:r>
              <a:rPr lang="ru-RU" dirty="0">
                <a:solidFill>
                  <a:schemeClr val="bg1"/>
                </a:solidFill>
              </a:rPr>
              <a:t>не установлено иное.</a:t>
            </a:r>
          </a:p>
        </p:txBody>
      </p:sp>
    </p:spTree>
    <p:extLst>
      <p:ext uri="{BB962C8B-B14F-4D97-AF65-F5344CB8AC3E}">
        <p14:creationId xmlns:p14="http://schemas.microsoft.com/office/powerpoint/2010/main" val="4002191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9324873"/>
            <a:ext cx="17280255" cy="17145"/>
          </a:xfrm>
          <a:custGeom>
            <a:avLst/>
            <a:gdLst/>
            <a:ahLst/>
            <a:cxnLst/>
            <a:rect l="l" t="t" r="r" b="b"/>
            <a:pathLst>
              <a:path w="17280255" h="17145">
                <a:moveTo>
                  <a:pt x="0" y="16878"/>
                </a:moveTo>
                <a:lnTo>
                  <a:pt x="0" y="0"/>
                </a:lnTo>
                <a:lnTo>
                  <a:pt x="17280001" y="0"/>
                </a:lnTo>
                <a:lnTo>
                  <a:pt x="17280001" y="16878"/>
                </a:lnTo>
                <a:lnTo>
                  <a:pt x="0" y="16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41654" y="12699"/>
            <a:ext cx="3538854" cy="9283700"/>
          </a:xfrm>
          <a:custGeom>
            <a:avLst/>
            <a:gdLst/>
            <a:ahLst/>
            <a:cxnLst/>
            <a:rect l="l" t="t" r="r" b="b"/>
            <a:pathLst>
              <a:path w="3538855" h="9283700">
                <a:moveTo>
                  <a:pt x="3538308" y="0"/>
                </a:moveTo>
                <a:lnTo>
                  <a:pt x="0" y="0"/>
                </a:lnTo>
                <a:lnTo>
                  <a:pt x="0" y="9283700"/>
                </a:lnTo>
                <a:lnTo>
                  <a:pt x="3538308" y="9283700"/>
                </a:lnTo>
                <a:lnTo>
                  <a:pt x="3538308" y="0"/>
                </a:lnTo>
                <a:close/>
              </a:path>
            </a:pathLst>
          </a:custGeom>
          <a:solidFill>
            <a:srgbClr val="174571"/>
          </a:solidFill>
        </p:spPr>
        <p:txBody>
          <a:bodyPr wrap="square" lIns="0" tIns="0" rIns="0" bIns="0" rtlCol="0"/>
          <a:lstStyle/>
          <a:p>
            <a:pPr algn="ctr"/>
            <a:endParaRPr lang="ru-RU" sz="1300" b="1" dirty="0" smtClean="0">
              <a:solidFill>
                <a:schemeClr val="bg1"/>
              </a:solidFill>
            </a:endParaRPr>
          </a:p>
          <a:p>
            <a:pPr algn="ctr"/>
            <a:endParaRPr lang="ru-RU" sz="1300" b="1" dirty="0">
              <a:solidFill>
                <a:schemeClr val="bg1"/>
              </a:solidFill>
            </a:endParaRPr>
          </a:p>
          <a:p>
            <a:pPr algn="ctr"/>
            <a:endParaRPr lang="ru-RU" sz="1300" b="1" dirty="0" smtClean="0">
              <a:solidFill>
                <a:schemeClr val="bg1"/>
              </a:solidFill>
            </a:endParaRPr>
          </a:p>
          <a:p>
            <a:pPr algn="ctr"/>
            <a:endParaRPr lang="ru-RU" sz="1300" b="1" dirty="0">
              <a:solidFill>
                <a:schemeClr val="bg1"/>
              </a:solidFill>
            </a:endParaRPr>
          </a:p>
          <a:p>
            <a:pPr algn="ctr"/>
            <a:endParaRPr lang="ru-RU" sz="1300" b="1" dirty="0" smtClean="0">
              <a:solidFill>
                <a:schemeClr val="bg1"/>
              </a:solidFill>
            </a:endParaRPr>
          </a:p>
          <a:p>
            <a:pPr algn="ctr"/>
            <a:endParaRPr lang="ru-RU" sz="1300" b="1" dirty="0">
              <a:solidFill>
                <a:schemeClr val="bg1"/>
              </a:solidFill>
            </a:endParaRPr>
          </a:p>
          <a:p>
            <a:pPr algn="ctr"/>
            <a:endParaRPr lang="ru-RU" sz="1300" b="1" dirty="0" smtClean="0">
              <a:solidFill>
                <a:schemeClr val="bg1"/>
              </a:solidFill>
            </a:endParaRPr>
          </a:p>
          <a:p>
            <a:pPr algn="ctr"/>
            <a:endParaRPr lang="ru-RU" sz="1300" b="1" dirty="0">
              <a:solidFill>
                <a:schemeClr val="bg1"/>
              </a:solidFill>
            </a:endParaRPr>
          </a:p>
          <a:p>
            <a:pPr algn="ctr"/>
            <a:endParaRPr lang="ru-RU" sz="13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300" b="1" u="sng" dirty="0" smtClean="0">
                <a:solidFill>
                  <a:schemeClr val="bg1"/>
                </a:solidFill>
              </a:rPr>
              <a:t>Уполномоченный </a:t>
            </a:r>
            <a:r>
              <a:rPr lang="ru-RU" sz="1300" b="1" u="sng" dirty="0">
                <a:solidFill>
                  <a:schemeClr val="bg1"/>
                </a:solidFill>
              </a:rPr>
              <a:t>на рассмотрение жалобы орган принимает решение </a:t>
            </a:r>
            <a:r>
              <a:rPr lang="ru-RU" b="1" u="sng" dirty="0">
                <a:solidFill>
                  <a:schemeClr val="bg1"/>
                </a:solidFill>
              </a:rPr>
              <a:t>об отказе </a:t>
            </a:r>
            <a:r>
              <a:rPr lang="ru-RU" sz="1300" b="1" u="sng" dirty="0">
                <a:solidFill>
                  <a:schemeClr val="bg1"/>
                </a:solidFill>
              </a:rPr>
              <a:t>в рассмотрении жалобы в течение </a:t>
            </a:r>
          </a:p>
          <a:p>
            <a:pPr algn="ctr"/>
            <a:r>
              <a:rPr lang="ru-RU" sz="1300" b="1" u="sng" dirty="0">
                <a:solidFill>
                  <a:schemeClr val="bg1"/>
                </a:solidFill>
              </a:rPr>
              <a:t>5 рабочих дней со дня получения жалобы, если</a:t>
            </a:r>
            <a:r>
              <a:rPr lang="ru-RU" sz="1300" b="1" dirty="0">
                <a:solidFill>
                  <a:schemeClr val="bg1"/>
                </a:solidFill>
              </a:rPr>
              <a:t>:</a:t>
            </a:r>
          </a:p>
          <a:p>
            <a:r>
              <a:rPr lang="ru-RU" sz="1300" dirty="0">
                <a:solidFill>
                  <a:schemeClr val="bg1"/>
                </a:solidFill>
              </a:rPr>
              <a:t>- жалоба подана после истечения сроков подачи жалобы, </a:t>
            </a:r>
            <a:r>
              <a:rPr lang="ru-RU" sz="1300" dirty="0" smtClean="0">
                <a:solidFill>
                  <a:schemeClr val="bg1"/>
                </a:solidFill>
              </a:rPr>
              <a:t>установленных  частями 5 и 6 статьи 40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300" dirty="0">
                <a:solidFill>
                  <a:schemeClr val="bg1"/>
                </a:solidFill>
              </a:rPr>
              <a:t>Федерального закона  </a:t>
            </a:r>
            <a:r>
              <a:rPr lang="ru-RU" sz="1300" dirty="0" smtClean="0">
                <a:solidFill>
                  <a:schemeClr val="bg1"/>
                </a:solidFill>
              </a:rPr>
              <a:t>№ </a:t>
            </a:r>
            <a:r>
              <a:rPr lang="ru-RU" sz="1300" dirty="0">
                <a:solidFill>
                  <a:schemeClr val="bg1"/>
                </a:solidFill>
              </a:rPr>
              <a:t>248–ФЗ, и не содержит ходатайства о восстановлении пропущенного срока на подачу жалобы;</a:t>
            </a:r>
          </a:p>
          <a:p>
            <a:r>
              <a:rPr lang="ru-RU" sz="1300" dirty="0">
                <a:solidFill>
                  <a:schemeClr val="bg1"/>
                </a:solidFill>
              </a:rPr>
              <a:t>- в удовлетворении ходатайства о восстановлении пропущенного срока на подачу жалобы отказано;</a:t>
            </a:r>
          </a:p>
          <a:p>
            <a:r>
              <a:rPr lang="ru-RU" sz="1300" dirty="0">
                <a:solidFill>
                  <a:schemeClr val="bg1"/>
                </a:solidFill>
              </a:rPr>
              <a:t>- до принятия решения по жалобе от контролируемого лица, ее подавшего, поступило заявление об отзыве жалобы;</a:t>
            </a:r>
          </a:p>
          <a:p>
            <a:r>
              <a:rPr lang="ru-RU" sz="1300" dirty="0">
                <a:solidFill>
                  <a:schemeClr val="bg1"/>
                </a:solidFill>
              </a:rPr>
              <a:t>- имеется решение суда по вопросам, поставленным в жалобе;</a:t>
            </a:r>
          </a:p>
          <a:p>
            <a:r>
              <a:rPr lang="ru-RU" sz="1300" dirty="0">
                <a:solidFill>
                  <a:schemeClr val="bg1"/>
                </a:solidFill>
              </a:rPr>
              <a:t>- ранее в уполномоченный орган была подана другая жалоба от того же контролируемого лица по тем же основаниям;</a:t>
            </a:r>
          </a:p>
          <a:p>
            <a:r>
              <a:rPr lang="ru-RU" sz="1300" dirty="0">
                <a:solidFill>
                  <a:schemeClr val="bg1"/>
                </a:solidFill>
              </a:rPr>
              <a:t>- жалоба содержит нецензурные либо оскорбительные выражения, угрозы жизни, здоровью и имуществу должностных лиц контрольного (надзорного) органа, а также членов их семей;</a:t>
            </a:r>
          </a:p>
          <a:p>
            <a:r>
              <a:rPr lang="ru-RU" sz="1300" dirty="0">
                <a:solidFill>
                  <a:schemeClr val="bg1"/>
                </a:solidFill>
              </a:rPr>
              <a:t>- ранее получен отказ в рассмотрении жалобы по тому же предмету, исключающий возможность повторного обращения данного контролируемого лица с жалобой, и не приводятся новые доводы или обстоятельства;</a:t>
            </a:r>
          </a:p>
          <a:p>
            <a:r>
              <a:rPr lang="ru-RU" sz="1300" dirty="0">
                <a:solidFill>
                  <a:schemeClr val="bg1"/>
                </a:solidFill>
              </a:rPr>
              <a:t>- жалоба подана в ненадлежащий уполномоченный орган;</a:t>
            </a:r>
          </a:p>
          <a:p>
            <a:r>
              <a:rPr lang="ru-RU" sz="1300" dirty="0">
                <a:solidFill>
                  <a:schemeClr val="bg1"/>
                </a:solidFill>
              </a:rPr>
              <a:t>- законодательством Российской Федерации предусмотрен только судебный порядок обжалования решений контрольного (надзорного) органа.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8469" y="687958"/>
            <a:ext cx="12738281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lvl="0" algn="ctr">
              <a:spcBef>
                <a:spcPts val="100"/>
              </a:spcBef>
            </a:pPr>
            <a:r>
              <a:rPr lang="ru-RU" sz="3200" b="1" dirty="0">
                <a:solidFill>
                  <a:srgbClr val="0070C0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 panose="02000000000000000000" pitchFamily="2" charset="0"/>
              </a:rPr>
              <a:t>ДОСУДЕБНОЕ ОБЖАЛОВАНИЕ </a:t>
            </a:r>
            <a:r>
              <a:rPr lang="ru-RU" sz="3200" b="1" dirty="0" smtClean="0">
                <a:solidFill>
                  <a:srgbClr val="0070C0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 panose="02000000000000000000" pitchFamily="2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 panose="02000000000000000000" pitchFamily="2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  <a:cs typeface="Roboto" panose="02000000000000000000" pitchFamily="2" charset="0"/>
              </a:rPr>
              <a:t>Как </a:t>
            </a:r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</a:rPr>
              <a:t>подать жалобу?</a:t>
            </a:r>
            <a:endParaRPr sz="3200" dirty="0">
              <a:solidFill>
                <a:srgbClr val="0070C0"/>
              </a:solidFill>
              <a:latin typeface="Arial Black" pitchFamily="34" charset="0"/>
              <a:ea typeface="PT Astra Sans" panose="020B0603020203020204" pitchFamily="34" charset="-52"/>
              <a:cs typeface="Roboto" panose="02000000000000000000" pitchFamily="2" charset="0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4346936" y="588403"/>
            <a:ext cx="831850" cy="1197610"/>
            <a:chOff x="14346936" y="588403"/>
            <a:chExt cx="831850" cy="1197610"/>
          </a:xfrm>
        </p:grpSpPr>
        <p:sp>
          <p:nvSpPr>
            <p:cNvPr id="41" name="object 41"/>
            <p:cNvSpPr/>
            <p:nvPr/>
          </p:nvSpPr>
          <p:spPr>
            <a:xfrm>
              <a:off x="14396466" y="588403"/>
              <a:ext cx="713105" cy="1050925"/>
            </a:xfrm>
            <a:custGeom>
              <a:avLst/>
              <a:gdLst/>
              <a:ahLst/>
              <a:cxnLst/>
              <a:rect l="l" t="t" r="r" b="b"/>
              <a:pathLst>
                <a:path w="713105" h="1050925">
                  <a:moveTo>
                    <a:pt x="712914" y="0"/>
                  </a:moveTo>
                  <a:lnTo>
                    <a:pt x="0" y="0"/>
                  </a:lnTo>
                  <a:lnTo>
                    <a:pt x="0" y="1050467"/>
                  </a:lnTo>
                  <a:lnTo>
                    <a:pt x="712914" y="1050467"/>
                  </a:lnTo>
                  <a:lnTo>
                    <a:pt x="712914" y="0"/>
                  </a:lnTo>
                  <a:close/>
                </a:path>
              </a:pathLst>
            </a:custGeom>
            <a:solidFill>
              <a:srgbClr val="0D4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648815" y="643356"/>
              <a:ext cx="265430" cy="995044"/>
            </a:xfrm>
            <a:custGeom>
              <a:avLst/>
              <a:gdLst/>
              <a:ahLst/>
              <a:cxnLst/>
              <a:rect l="l" t="t" r="r" b="b"/>
              <a:pathLst>
                <a:path w="265430" h="995044">
                  <a:moveTo>
                    <a:pt x="264896" y="651116"/>
                  </a:moveTo>
                  <a:lnTo>
                    <a:pt x="0" y="928103"/>
                  </a:lnTo>
                  <a:lnTo>
                    <a:pt x="0" y="994841"/>
                  </a:lnTo>
                  <a:lnTo>
                    <a:pt x="264896" y="717854"/>
                  </a:lnTo>
                  <a:lnTo>
                    <a:pt x="264896" y="651116"/>
                  </a:lnTo>
                  <a:close/>
                </a:path>
                <a:path w="265430" h="995044">
                  <a:moveTo>
                    <a:pt x="264896" y="558101"/>
                  </a:moveTo>
                  <a:lnTo>
                    <a:pt x="0" y="835088"/>
                  </a:lnTo>
                  <a:lnTo>
                    <a:pt x="0" y="901814"/>
                  </a:lnTo>
                  <a:lnTo>
                    <a:pt x="264896" y="624827"/>
                  </a:lnTo>
                  <a:lnTo>
                    <a:pt x="264896" y="558101"/>
                  </a:lnTo>
                  <a:close/>
                </a:path>
                <a:path w="265430" h="995044">
                  <a:moveTo>
                    <a:pt x="264896" y="465086"/>
                  </a:moveTo>
                  <a:lnTo>
                    <a:pt x="0" y="742073"/>
                  </a:lnTo>
                  <a:lnTo>
                    <a:pt x="0" y="808812"/>
                  </a:lnTo>
                  <a:lnTo>
                    <a:pt x="264896" y="531812"/>
                  </a:lnTo>
                  <a:lnTo>
                    <a:pt x="264896" y="465086"/>
                  </a:lnTo>
                  <a:close/>
                </a:path>
                <a:path w="265430" h="995044">
                  <a:moveTo>
                    <a:pt x="264896" y="372071"/>
                  </a:moveTo>
                  <a:lnTo>
                    <a:pt x="0" y="649058"/>
                  </a:lnTo>
                  <a:lnTo>
                    <a:pt x="0" y="715784"/>
                  </a:lnTo>
                  <a:lnTo>
                    <a:pt x="264896" y="438797"/>
                  </a:lnTo>
                  <a:lnTo>
                    <a:pt x="264896" y="372071"/>
                  </a:lnTo>
                  <a:close/>
                </a:path>
                <a:path w="265430" h="995044">
                  <a:moveTo>
                    <a:pt x="264896" y="279057"/>
                  </a:moveTo>
                  <a:lnTo>
                    <a:pt x="0" y="556031"/>
                  </a:lnTo>
                  <a:lnTo>
                    <a:pt x="0" y="622769"/>
                  </a:lnTo>
                  <a:lnTo>
                    <a:pt x="264896" y="345782"/>
                  </a:lnTo>
                  <a:lnTo>
                    <a:pt x="264896" y="279057"/>
                  </a:lnTo>
                  <a:close/>
                </a:path>
                <a:path w="265430" h="995044">
                  <a:moveTo>
                    <a:pt x="264896" y="186029"/>
                  </a:moveTo>
                  <a:lnTo>
                    <a:pt x="0" y="463016"/>
                  </a:lnTo>
                  <a:lnTo>
                    <a:pt x="0" y="529755"/>
                  </a:lnTo>
                  <a:lnTo>
                    <a:pt x="264896" y="252768"/>
                  </a:lnTo>
                  <a:lnTo>
                    <a:pt x="264896" y="186029"/>
                  </a:lnTo>
                  <a:close/>
                </a:path>
                <a:path w="265430" h="995044">
                  <a:moveTo>
                    <a:pt x="264896" y="93014"/>
                  </a:moveTo>
                  <a:lnTo>
                    <a:pt x="0" y="370001"/>
                  </a:lnTo>
                  <a:lnTo>
                    <a:pt x="0" y="436727"/>
                  </a:lnTo>
                  <a:lnTo>
                    <a:pt x="264896" y="159740"/>
                  </a:lnTo>
                  <a:lnTo>
                    <a:pt x="264896" y="93014"/>
                  </a:lnTo>
                  <a:close/>
                </a:path>
                <a:path w="265430" h="995044">
                  <a:moveTo>
                    <a:pt x="264896" y="0"/>
                  </a:moveTo>
                  <a:lnTo>
                    <a:pt x="0" y="276987"/>
                  </a:lnTo>
                  <a:lnTo>
                    <a:pt x="0" y="343725"/>
                  </a:lnTo>
                  <a:lnTo>
                    <a:pt x="264896" y="66738"/>
                  </a:lnTo>
                  <a:lnTo>
                    <a:pt x="264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913763" y="643356"/>
              <a:ext cx="265430" cy="838200"/>
            </a:xfrm>
            <a:custGeom>
              <a:avLst/>
              <a:gdLst/>
              <a:ahLst/>
              <a:cxnLst/>
              <a:rect l="l" t="t" r="r" b="b"/>
              <a:pathLst>
                <a:path w="265430" h="838200">
                  <a:moveTo>
                    <a:pt x="0" y="651116"/>
                  </a:moveTo>
                  <a:lnTo>
                    <a:pt x="0" y="717854"/>
                  </a:lnTo>
                  <a:lnTo>
                    <a:pt x="264896" y="837691"/>
                  </a:lnTo>
                  <a:lnTo>
                    <a:pt x="264896" y="770966"/>
                  </a:lnTo>
                  <a:lnTo>
                    <a:pt x="0" y="651116"/>
                  </a:lnTo>
                  <a:close/>
                </a:path>
                <a:path w="265430" h="838200">
                  <a:moveTo>
                    <a:pt x="0" y="558101"/>
                  </a:moveTo>
                  <a:lnTo>
                    <a:pt x="0" y="624827"/>
                  </a:lnTo>
                  <a:lnTo>
                    <a:pt x="264896" y="744677"/>
                  </a:lnTo>
                  <a:lnTo>
                    <a:pt x="264896" y="677951"/>
                  </a:lnTo>
                  <a:lnTo>
                    <a:pt x="0" y="558101"/>
                  </a:lnTo>
                  <a:close/>
                </a:path>
                <a:path w="265430" h="838200">
                  <a:moveTo>
                    <a:pt x="0" y="465086"/>
                  </a:moveTo>
                  <a:lnTo>
                    <a:pt x="0" y="531812"/>
                  </a:lnTo>
                  <a:lnTo>
                    <a:pt x="264896" y="651662"/>
                  </a:lnTo>
                  <a:lnTo>
                    <a:pt x="264896" y="584936"/>
                  </a:lnTo>
                  <a:lnTo>
                    <a:pt x="0" y="465086"/>
                  </a:lnTo>
                  <a:close/>
                </a:path>
                <a:path w="265430" h="838200">
                  <a:moveTo>
                    <a:pt x="0" y="372071"/>
                  </a:moveTo>
                  <a:lnTo>
                    <a:pt x="0" y="438797"/>
                  </a:lnTo>
                  <a:lnTo>
                    <a:pt x="264896" y="558647"/>
                  </a:lnTo>
                  <a:lnTo>
                    <a:pt x="264896" y="491921"/>
                  </a:lnTo>
                  <a:lnTo>
                    <a:pt x="0" y="372071"/>
                  </a:lnTo>
                  <a:close/>
                </a:path>
                <a:path w="265430" h="838200">
                  <a:moveTo>
                    <a:pt x="0" y="279057"/>
                  </a:moveTo>
                  <a:lnTo>
                    <a:pt x="0" y="345782"/>
                  </a:lnTo>
                  <a:lnTo>
                    <a:pt x="264896" y="465632"/>
                  </a:lnTo>
                  <a:lnTo>
                    <a:pt x="264896" y="398894"/>
                  </a:lnTo>
                  <a:lnTo>
                    <a:pt x="0" y="279057"/>
                  </a:lnTo>
                  <a:close/>
                </a:path>
                <a:path w="265430" h="838200">
                  <a:moveTo>
                    <a:pt x="0" y="186029"/>
                  </a:moveTo>
                  <a:lnTo>
                    <a:pt x="0" y="252768"/>
                  </a:lnTo>
                  <a:lnTo>
                    <a:pt x="264896" y="372617"/>
                  </a:lnTo>
                  <a:lnTo>
                    <a:pt x="264896" y="305879"/>
                  </a:lnTo>
                  <a:lnTo>
                    <a:pt x="0" y="186029"/>
                  </a:lnTo>
                  <a:close/>
                </a:path>
                <a:path w="265430" h="838200">
                  <a:moveTo>
                    <a:pt x="0" y="93014"/>
                  </a:moveTo>
                  <a:lnTo>
                    <a:pt x="0" y="159740"/>
                  </a:lnTo>
                  <a:lnTo>
                    <a:pt x="264896" y="279590"/>
                  </a:lnTo>
                  <a:lnTo>
                    <a:pt x="264896" y="212864"/>
                  </a:lnTo>
                  <a:lnTo>
                    <a:pt x="0" y="93014"/>
                  </a:lnTo>
                  <a:close/>
                </a:path>
                <a:path w="265430" h="838200">
                  <a:moveTo>
                    <a:pt x="0" y="0"/>
                  </a:moveTo>
                  <a:lnTo>
                    <a:pt x="0" y="66738"/>
                  </a:lnTo>
                  <a:lnTo>
                    <a:pt x="264896" y="186575"/>
                  </a:lnTo>
                  <a:lnTo>
                    <a:pt x="264896" y="119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346936" y="1073721"/>
              <a:ext cx="189865" cy="711835"/>
            </a:xfrm>
            <a:custGeom>
              <a:avLst/>
              <a:gdLst/>
              <a:ahLst/>
              <a:cxnLst/>
              <a:rect l="l" t="t" r="r" b="b"/>
              <a:pathLst>
                <a:path w="189865" h="711835">
                  <a:moveTo>
                    <a:pt x="189522" y="465836"/>
                  </a:moveTo>
                  <a:lnTo>
                    <a:pt x="0" y="663994"/>
                  </a:lnTo>
                  <a:lnTo>
                    <a:pt x="0" y="711746"/>
                  </a:lnTo>
                  <a:lnTo>
                    <a:pt x="189522" y="513575"/>
                  </a:lnTo>
                  <a:lnTo>
                    <a:pt x="189522" y="465836"/>
                  </a:lnTo>
                  <a:close/>
                </a:path>
                <a:path w="189865" h="711835">
                  <a:moveTo>
                    <a:pt x="189522" y="399288"/>
                  </a:moveTo>
                  <a:lnTo>
                    <a:pt x="0" y="597446"/>
                  </a:lnTo>
                  <a:lnTo>
                    <a:pt x="0" y="645185"/>
                  </a:lnTo>
                  <a:lnTo>
                    <a:pt x="189522" y="447027"/>
                  </a:lnTo>
                  <a:lnTo>
                    <a:pt x="189522" y="399288"/>
                  </a:lnTo>
                  <a:close/>
                </a:path>
                <a:path w="189865" h="711835">
                  <a:moveTo>
                    <a:pt x="189522" y="332740"/>
                  </a:moveTo>
                  <a:lnTo>
                    <a:pt x="0" y="530910"/>
                  </a:lnTo>
                  <a:lnTo>
                    <a:pt x="0" y="578650"/>
                  </a:lnTo>
                  <a:lnTo>
                    <a:pt x="189522" y="380479"/>
                  </a:lnTo>
                  <a:lnTo>
                    <a:pt x="189522" y="332740"/>
                  </a:lnTo>
                  <a:close/>
                </a:path>
                <a:path w="189865" h="711835">
                  <a:moveTo>
                    <a:pt x="189522" y="266192"/>
                  </a:moveTo>
                  <a:lnTo>
                    <a:pt x="0" y="464362"/>
                  </a:lnTo>
                  <a:lnTo>
                    <a:pt x="0" y="512102"/>
                  </a:lnTo>
                  <a:lnTo>
                    <a:pt x="189522" y="313931"/>
                  </a:lnTo>
                  <a:lnTo>
                    <a:pt x="189522" y="266192"/>
                  </a:lnTo>
                  <a:close/>
                </a:path>
                <a:path w="189865" h="711835">
                  <a:moveTo>
                    <a:pt x="189522" y="199644"/>
                  </a:moveTo>
                  <a:lnTo>
                    <a:pt x="0" y="397814"/>
                  </a:lnTo>
                  <a:lnTo>
                    <a:pt x="0" y="445554"/>
                  </a:lnTo>
                  <a:lnTo>
                    <a:pt x="189522" y="247383"/>
                  </a:lnTo>
                  <a:lnTo>
                    <a:pt x="189522" y="199644"/>
                  </a:lnTo>
                  <a:close/>
                </a:path>
                <a:path w="189865" h="711835">
                  <a:moveTo>
                    <a:pt x="189522" y="133096"/>
                  </a:moveTo>
                  <a:lnTo>
                    <a:pt x="0" y="331266"/>
                  </a:lnTo>
                  <a:lnTo>
                    <a:pt x="0" y="379006"/>
                  </a:lnTo>
                  <a:lnTo>
                    <a:pt x="189522" y="180848"/>
                  </a:lnTo>
                  <a:lnTo>
                    <a:pt x="189522" y="133096"/>
                  </a:lnTo>
                  <a:close/>
                </a:path>
                <a:path w="189865" h="711835">
                  <a:moveTo>
                    <a:pt x="189522" y="66548"/>
                  </a:moveTo>
                  <a:lnTo>
                    <a:pt x="0" y="264718"/>
                  </a:lnTo>
                  <a:lnTo>
                    <a:pt x="0" y="312458"/>
                  </a:lnTo>
                  <a:lnTo>
                    <a:pt x="189522" y="114287"/>
                  </a:lnTo>
                  <a:lnTo>
                    <a:pt x="189522" y="66548"/>
                  </a:lnTo>
                  <a:close/>
                </a:path>
                <a:path w="189865" h="711835">
                  <a:moveTo>
                    <a:pt x="189522" y="0"/>
                  </a:moveTo>
                  <a:lnTo>
                    <a:pt x="0" y="198170"/>
                  </a:lnTo>
                  <a:lnTo>
                    <a:pt x="0" y="245910"/>
                  </a:lnTo>
                  <a:lnTo>
                    <a:pt x="189522" y="47739"/>
                  </a:lnTo>
                  <a:lnTo>
                    <a:pt x="189522" y="0"/>
                  </a:lnTo>
                  <a:close/>
                </a:path>
              </a:pathLst>
            </a:custGeom>
            <a:solidFill>
              <a:srgbClr val="C1B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536522" y="1073721"/>
              <a:ext cx="105410" cy="561340"/>
            </a:xfrm>
            <a:custGeom>
              <a:avLst/>
              <a:gdLst/>
              <a:ahLst/>
              <a:cxnLst/>
              <a:rect l="l" t="t" r="r" b="b"/>
              <a:pathLst>
                <a:path w="105409" h="561339">
                  <a:moveTo>
                    <a:pt x="0" y="465823"/>
                  </a:moveTo>
                  <a:lnTo>
                    <a:pt x="0" y="513575"/>
                  </a:lnTo>
                  <a:lnTo>
                    <a:pt x="105308" y="561212"/>
                  </a:lnTo>
                  <a:lnTo>
                    <a:pt x="105308" y="513473"/>
                  </a:lnTo>
                  <a:lnTo>
                    <a:pt x="0" y="465823"/>
                  </a:lnTo>
                  <a:close/>
                </a:path>
                <a:path w="105409" h="561339">
                  <a:moveTo>
                    <a:pt x="0" y="399287"/>
                  </a:moveTo>
                  <a:lnTo>
                    <a:pt x="0" y="447027"/>
                  </a:lnTo>
                  <a:lnTo>
                    <a:pt x="105308" y="494664"/>
                  </a:lnTo>
                  <a:lnTo>
                    <a:pt x="105308" y="446925"/>
                  </a:lnTo>
                  <a:lnTo>
                    <a:pt x="0" y="399287"/>
                  </a:lnTo>
                  <a:close/>
                </a:path>
                <a:path w="105409" h="561339">
                  <a:moveTo>
                    <a:pt x="0" y="332727"/>
                  </a:moveTo>
                  <a:lnTo>
                    <a:pt x="0" y="380479"/>
                  </a:lnTo>
                  <a:lnTo>
                    <a:pt x="105308" y="428116"/>
                  </a:lnTo>
                  <a:lnTo>
                    <a:pt x="105308" y="380377"/>
                  </a:lnTo>
                  <a:lnTo>
                    <a:pt x="0" y="332727"/>
                  </a:lnTo>
                  <a:close/>
                </a:path>
                <a:path w="105409" h="561339">
                  <a:moveTo>
                    <a:pt x="0" y="266191"/>
                  </a:moveTo>
                  <a:lnTo>
                    <a:pt x="0" y="313931"/>
                  </a:lnTo>
                  <a:lnTo>
                    <a:pt x="105308" y="361568"/>
                  </a:lnTo>
                  <a:lnTo>
                    <a:pt x="105308" y="313829"/>
                  </a:lnTo>
                  <a:lnTo>
                    <a:pt x="0" y="266191"/>
                  </a:lnTo>
                  <a:close/>
                </a:path>
                <a:path w="105409" h="561339">
                  <a:moveTo>
                    <a:pt x="0" y="199643"/>
                  </a:moveTo>
                  <a:lnTo>
                    <a:pt x="0" y="247383"/>
                  </a:lnTo>
                  <a:lnTo>
                    <a:pt x="105308" y="295020"/>
                  </a:lnTo>
                  <a:lnTo>
                    <a:pt x="105308" y="247281"/>
                  </a:lnTo>
                  <a:lnTo>
                    <a:pt x="0" y="199643"/>
                  </a:lnTo>
                  <a:close/>
                </a:path>
                <a:path w="105409" h="561339">
                  <a:moveTo>
                    <a:pt x="0" y="133083"/>
                  </a:moveTo>
                  <a:lnTo>
                    <a:pt x="0" y="180835"/>
                  </a:lnTo>
                  <a:lnTo>
                    <a:pt x="105308" y="228472"/>
                  </a:lnTo>
                  <a:lnTo>
                    <a:pt x="105308" y="180733"/>
                  </a:lnTo>
                  <a:lnTo>
                    <a:pt x="0" y="133083"/>
                  </a:lnTo>
                  <a:close/>
                </a:path>
                <a:path w="105409" h="561339">
                  <a:moveTo>
                    <a:pt x="0" y="66547"/>
                  </a:moveTo>
                  <a:lnTo>
                    <a:pt x="0" y="114287"/>
                  </a:lnTo>
                  <a:lnTo>
                    <a:pt x="105308" y="161924"/>
                  </a:lnTo>
                  <a:lnTo>
                    <a:pt x="105308" y="114185"/>
                  </a:lnTo>
                  <a:lnTo>
                    <a:pt x="0" y="66547"/>
                  </a:lnTo>
                  <a:close/>
                </a:path>
                <a:path w="105409" h="561339">
                  <a:moveTo>
                    <a:pt x="0" y="0"/>
                  </a:moveTo>
                  <a:lnTo>
                    <a:pt x="0" y="47739"/>
                  </a:lnTo>
                  <a:lnTo>
                    <a:pt x="105308" y="95389"/>
                  </a:lnTo>
                  <a:lnTo>
                    <a:pt x="105308" y="47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446466" y="647559"/>
              <a:ext cx="198754" cy="2867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5259558" y="565810"/>
            <a:ext cx="1536192" cy="6934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349250">
              <a:lnSpc>
                <a:spcPts val="1310"/>
              </a:lnSpc>
              <a:spcBef>
                <a:spcPts val="170"/>
              </a:spcBef>
            </a:pPr>
            <a:r>
              <a:rPr sz="1100" b="0" spc="1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Д</a:t>
            </a:r>
            <a:r>
              <a:rPr sz="1100" b="0" spc="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Е</a:t>
            </a:r>
            <a:r>
              <a:rPr sz="1100" b="0" spc="1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П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АР</a:t>
            </a:r>
            <a:r>
              <a:rPr sz="1100" b="0" spc="-7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</a:t>
            </a:r>
            <a:r>
              <a:rPr sz="1100" b="0" spc="1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АМЕ</a:t>
            </a:r>
            <a:r>
              <a:rPr sz="1100" b="0" spc="-1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Н</a:t>
            </a:r>
            <a:r>
              <a:rPr sz="1100" b="0" spc="-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 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АРХИТЕКТУРЫ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  <a:p>
            <a:pPr marL="12700">
              <a:lnSpc>
                <a:spcPts val="1250"/>
              </a:lnSpc>
            </a:pPr>
            <a:r>
              <a:rPr sz="1100" b="0" spc="2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И</a:t>
            </a:r>
            <a:r>
              <a:rPr sz="1100" b="0" spc="-2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СТРОИТЕЛЬСТВА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  <a:p>
            <a:pPr marL="12700">
              <a:lnSpc>
                <a:spcPts val="1315"/>
              </a:lnSpc>
            </a:pP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ТОМСКОЙ</a:t>
            </a:r>
            <a:r>
              <a:rPr sz="1100" b="0" spc="-3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ОБЛАСТИ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</p:txBody>
      </p:sp>
      <p:sp>
        <p:nvSpPr>
          <p:cNvPr id="7" name="AutoShape 5" descr="https://gu-st.ru/content/knd/experiment-nuance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https://gu-st.ru/content/knd/experiment-nuances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8867" y="2041525"/>
            <a:ext cx="1267777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b="1" dirty="0" smtClean="0"/>
              <a:t>1.  Заполнить </a:t>
            </a:r>
            <a:r>
              <a:rPr lang="ru-RU" sz="1600" b="1" dirty="0"/>
              <a:t>и отправить жалобу</a:t>
            </a:r>
          </a:p>
          <a:p>
            <a:pPr algn="just" fontAlgn="base"/>
            <a:r>
              <a:rPr lang="ru-RU" sz="1600" dirty="0"/>
              <a:t>Выберите номер обжалуемой проверки, опишите суть жалобы, приложите необходимые материалы.</a:t>
            </a:r>
          </a:p>
          <a:p>
            <a:pPr algn="just" fontAlgn="base"/>
            <a:r>
              <a:rPr lang="ru-RU" sz="1600" b="1" dirty="0"/>
              <a:t>Для направления жалобы потребуется указать учетный номер проверки из единого реестра проверок, в рамках которой вы подаете жалобу</a:t>
            </a:r>
            <a:endParaRPr lang="ru-RU" sz="1600" dirty="0"/>
          </a:p>
          <a:p>
            <a:pPr algn="just" fontAlgn="base"/>
            <a:r>
              <a:rPr lang="ru-RU" sz="1600" dirty="0"/>
              <a:t>Если необходимо приостановить исполнение обжалуемого решения контрольного органа или вы по объективным причинам пропустили срок подачи жалобы, пожалуйста, сообщите об этом.</a:t>
            </a:r>
          </a:p>
          <a:p>
            <a:pPr algn="just" fontAlgn="base"/>
            <a:r>
              <a:rPr lang="ru-RU" sz="1600" dirty="0"/>
              <a:t>Юридическому лицу для подачи жалобы потребуется подписать ее электронной цифровой подписью.</a:t>
            </a:r>
          </a:p>
          <a:p>
            <a:pPr algn="just" fontAlgn="base"/>
            <a:r>
              <a:rPr lang="ru-RU" sz="1600" b="1" dirty="0" smtClean="0"/>
              <a:t>2.  Жалоба </a:t>
            </a:r>
            <a:r>
              <a:rPr lang="ru-RU" sz="1600" b="1" dirty="0"/>
              <a:t>зарегистрирована в ведомстве</a:t>
            </a:r>
          </a:p>
          <a:p>
            <a:pPr algn="just" fontAlgn="base"/>
            <a:r>
              <a:rPr lang="ru-RU" sz="1600" dirty="0"/>
              <a:t>В течение суток вы получите уведомление о регистрации </a:t>
            </a:r>
            <a:r>
              <a:rPr lang="ru-RU" sz="1600" dirty="0" smtClean="0"/>
              <a:t>жалобы. </a:t>
            </a:r>
          </a:p>
          <a:p>
            <a:pPr algn="just" fontAlgn="base"/>
            <a:r>
              <a:rPr lang="ru-RU" sz="1600" b="1" dirty="0" smtClean="0"/>
              <a:t>3. Жалоба </a:t>
            </a:r>
            <a:r>
              <a:rPr lang="ru-RU" sz="1600" b="1" dirty="0"/>
              <a:t>взята в работу</a:t>
            </a:r>
          </a:p>
          <a:p>
            <a:pPr algn="just" fontAlgn="base"/>
            <a:r>
              <a:rPr lang="ru-RU" sz="1600" dirty="0"/>
              <a:t>В течение 5 рабочих дней уполномоченный орган рассмотрит ее на предмет наличия оснований для отказа. По итогам рассмотрения жалоба будет взята в работу, либо вы получите мотивированный отказ.</a:t>
            </a:r>
          </a:p>
          <a:p>
            <a:pPr algn="just" fontAlgn="base"/>
            <a:r>
              <a:rPr lang="ru-RU" sz="1600" dirty="0"/>
              <a:t>Срок рассмотрения жалобы уполномоченным органом составит не более 20 рабочих дней. Указанный срок рассмотрения может быть однократно продлён уполномоченным органом, но не более чем на 20 рабочих дней.</a:t>
            </a:r>
          </a:p>
          <a:p>
            <a:pPr algn="just" fontAlgn="base"/>
            <a:r>
              <a:rPr lang="ru-RU" sz="1600" dirty="0"/>
              <a:t>На данном этапе уполномоченный орган принимает решение о приостановлении обжалуемого решения, если ранее было подано соответствующее ходатайство. Срок для принятия такого решения — 2 рабочих дня.</a:t>
            </a:r>
          </a:p>
          <a:p>
            <a:pPr algn="just" fontAlgn="base"/>
            <a:r>
              <a:rPr lang="ru-RU" sz="1600" dirty="0"/>
              <a:t>На данном этапе, при необходимости, вы можете дослать в уполномоченный орган дополнительную информацию и документы, относящиеся к предмету жалобы, а также отозвать ее с рассмотрения.</a:t>
            </a:r>
          </a:p>
          <a:p>
            <a:pPr algn="just" fontAlgn="base"/>
            <a:r>
              <a:rPr lang="ru-RU" sz="1600" dirty="0"/>
              <a:t>О каждом значимом действии, совершенным уполномоченным органом по жалобе, вы будете получать оповещение в режиме онлайн.</a:t>
            </a:r>
          </a:p>
          <a:p>
            <a:pPr algn="just" fontAlgn="base"/>
            <a:r>
              <a:rPr lang="ru-RU" sz="1600" b="1" dirty="0" smtClean="0"/>
              <a:t>4. Решение </a:t>
            </a:r>
            <a:r>
              <a:rPr lang="ru-RU" sz="1600" b="1" dirty="0"/>
              <a:t>по жалобе</a:t>
            </a:r>
          </a:p>
          <a:p>
            <a:pPr algn="just" fontAlgn="base"/>
            <a:r>
              <a:rPr lang="ru-RU" sz="1600" dirty="0"/>
              <a:t>По итогам рассмотрения жалобы уполномоченный орган примет одно из следующих решений:</a:t>
            </a:r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ru-RU" sz="1600" dirty="0"/>
              <a:t>оставляет жалобу без удовлетворения;</a:t>
            </a:r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ru-RU" sz="1600" dirty="0"/>
              <a:t>полностью или частично отменяет решение контрольного (надзорного) органа;</a:t>
            </a:r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ru-RU" sz="1600" dirty="0"/>
              <a:t>отменяет решение контрольного (надзорного) органа полностью и принимает новое решение;</a:t>
            </a:r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ru-RU" sz="1600" dirty="0"/>
              <a:t>признает действия (бездействие) должностных лиц контрольных (надзорных) органов незаконными и выносит решение по существу, в том числе об осуществлении при необходимости определенных действий.</a:t>
            </a:r>
          </a:p>
          <a:p>
            <a:pPr algn="just" fontAlgn="base"/>
            <a:r>
              <a:rPr lang="ru-RU" sz="1600" dirty="0"/>
              <a:t>Оповещение о результате рассмотрения жалобы и соответствующее решение направляется автоматически.</a:t>
            </a:r>
          </a:p>
        </p:txBody>
      </p:sp>
    </p:spTree>
    <p:extLst>
      <p:ext uri="{BB962C8B-B14F-4D97-AF65-F5344CB8AC3E}">
        <p14:creationId xmlns:p14="http://schemas.microsoft.com/office/powerpoint/2010/main" val="359250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2466" y="1935674"/>
            <a:ext cx="7472884" cy="21685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0" b="1" dirty="0">
                <a:solidFill>
                  <a:srgbClr val="0D4170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СПАСИБО</a:t>
            </a:r>
            <a:endParaRPr sz="7000" b="1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7000" b="1" dirty="0">
                <a:solidFill>
                  <a:srgbClr val="00767B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ЗА ВНИМАНИЕ!</a:t>
            </a:r>
            <a:endParaRPr sz="7000" b="1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81416" y="598741"/>
            <a:ext cx="12934950" cy="2239645"/>
            <a:chOff x="1481416" y="598741"/>
            <a:chExt cx="12934950" cy="2239645"/>
          </a:xfrm>
        </p:grpSpPr>
        <p:sp>
          <p:nvSpPr>
            <p:cNvPr id="4" name="object 4"/>
            <p:cNvSpPr/>
            <p:nvPr/>
          </p:nvSpPr>
          <p:spPr>
            <a:xfrm>
              <a:off x="1481416" y="2235707"/>
              <a:ext cx="297815" cy="602615"/>
            </a:xfrm>
            <a:custGeom>
              <a:avLst/>
              <a:gdLst/>
              <a:ahLst/>
              <a:cxnLst/>
              <a:rect l="l" t="t" r="r" b="b"/>
              <a:pathLst>
                <a:path w="297814" h="602614">
                  <a:moveTo>
                    <a:pt x="0" y="0"/>
                  </a:moveTo>
                  <a:lnTo>
                    <a:pt x="0" y="602386"/>
                  </a:lnTo>
                  <a:lnTo>
                    <a:pt x="297357" y="301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45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283184" y="598741"/>
              <a:ext cx="1033144" cy="1522095"/>
            </a:xfrm>
            <a:custGeom>
              <a:avLst/>
              <a:gdLst/>
              <a:ahLst/>
              <a:cxnLst/>
              <a:rect l="l" t="t" r="r" b="b"/>
              <a:pathLst>
                <a:path w="1033144" h="1522095">
                  <a:moveTo>
                    <a:pt x="1032586" y="0"/>
                  </a:moveTo>
                  <a:lnTo>
                    <a:pt x="0" y="0"/>
                  </a:lnTo>
                  <a:lnTo>
                    <a:pt x="0" y="1521510"/>
                  </a:lnTo>
                  <a:lnTo>
                    <a:pt x="1032586" y="1521510"/>
                  </a:lnTo>
                  <a:lnTo>
                    <a:pt x="1032586" y="0"/>
                  </a:lnTo>
                  <a:close/>
                </a:path>
              </a:pathLst>
            </a:custGeom>
            <a:solidFill>
              <a:srgbClr val="0D4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648689" y="678332"/>
              <a:ext cx="384175" cy="1441450"/>
            </a:xfrm>
            <a:custGeom>
              <a:avLst/>
              <a:gdLst/>
              <a:ahLst/>
              <a:cxnLst/>
              <a:rect l="l" t="t" r="r" b="b"/>
              <a:pathLst>
                <a:path w="384175" h="1441450">
                  <a:moveTo>
                    <a:pt x="383667" y="943089"/>
                  </a:moveTo>
                  <a:lnTo>
                    <a:pt x="0" y="1344269"/>
                  </a:lnTo>
                  <a:lnTo>
                    <a:pt x="0" y="1440929"/>
                  </a:lnTo>
                  <a:lnTo>
                    <a:pt x="383667" y="1039736"/>
                  </a:lnTo>
                  <a:lnTo>
                    <a:pt x="383667" y="943089"/>
                  </a:lnTo>
                  <a:close/>
                </a:path>
                <a:path w="384175" h="1441450">
                  <a:moveTo>
                    <a:pt x="383667" y="808354"/>
                  </a:moveTo>
                  <a:lnTo>
                    <a:pt x="0" y="1209547"/>
                  </a:lnTo>
                  <a:lnTo>
                    <a:pt x="0" y="1306194"/>
                  </a:lnTo>
                  <a:lnTo>
                    <a:pt x="383667" y="905001"/>
                  </a:lnTo>
                  <a:lnTo>
                    <a:pt x="383667" y="808354"/>
                  </a:lnTo>
                  <a:close/>
                </a:path>
                <a:path w="384175" h="1441450">
                  <a:moveTo>
                    <a:pt x="383667" y="673633"/>
                  </a:moveTo>
                  <a:lnTo>
                    <a:pt x="0" y="1074826"/>
                  </a:lnTo>
                  <a:lnTo>
                    <a:pt x="0" y="1171473"/>
                  </a:lnTo>
                  <a:lnTo>
                    <a:pt x="383667" y="770280"/>
                  </a:lnTo>
                  <a:lnTo>
                    <a:pt x="383667" y="673633"/>
                  </a:lnTo>
                  <a:close/>
                </a:path>
                <a:path w="384175" h="1441450">
                  <a:moveTo>
                    <a:pt x="383667" y="538899"/>
                  </a:moveTo>
                  <a:lnTo>
                    <a:pt x="0" y="940092"/>
                  </a:lnTo>
                  <a:lnTo>
                    <a:pt x="0" y="1036751"/>
                  </a:lnTo>
                  <a:lnTo>
                    <a:pt x="383667" y="635558"/>
                  </a:lnTo>
                  <a:lnTo>
                    <a:pt x="383667" y="538899"/>
                  </a:lnTo>
                  <a:close/>
                </a:path>
                <a:path w="384175" h="1441450">
                  <a:moveTo>
                    <a:pt x="383667" y="404177"/>
                  </a:moveTo>
                  <a:lnTo>
                    <a:pt x="0" y="805370"/>
                  </a:lnTo>
                  <a:lnTo>
                    <a:pt x="0" y="902017"/>
                  </a:lnTo>
                  <a:lnTo>
                    <a:pt x="383667" y="500824"/>
                  </a:lnTo>
                  <a:lnTo>
                    <a:pt x="383667" y="404177"/>
                  </a:lnTo>
                  <a:close/>
                </a:path>
                <a:path w="384175" h="1441450">
                  <a:moveTo>
                    <a:pt x="383667" y="269455"/>
                  </a:moveTo>
                  <a:lnTo>
                    <a:pt x="0" y="670636"/>
                  </a:lnTo>
                  <a:lnTo>
                    <a:pt x="0" y="767295"/>
                  </a:lnTo>
                  <a:lnTo>
                    <a:pt x="383667" y="366102"/>
                  </a:lnTo>
                  <a:lnTo>
                    <a:pt x="383667" y="269455"/>
                  </a:lnTo>
                  <a:close/>
                </a:path>
                <a:path w="384175" h="1441450">
                  <a:moveTo>
                    <a:pt x="383667" y="134721"/>
                  </a:moveTo>
                  <a:lnTo>
                    <a:pt x="0" y="535914"/>
                  </a:lnTo>
                  <a:lnTo>
                    <a:pt x="0" y="632561"/>
                  </a:lnTo>
                  <a:lnTo>
                    <a:pt x="383667" y="231381"/>
                  </a:lnTo>
                  <a:lnTo>
                    <a:pt x="383667" y="134721"/>
                  </a:lnTo>
                  <a:close/>
                </a:path>
                <a:path w="384175" h="1441450">
                  <a:moveTo>
                    <a:pt x="383667" y="0"/>
                  </a:moveTo>
                  <a:lnTo>
                    <a:pt x="0" y="401192"/>
                  </a:lnTo>
                  <a:lnTo>
                    <a:pt x="0" y="497839"/>
                  </a:lnTo>
                  <a:lnTo>
                    <a:pt x="383667" y="96646"/>
                  </a:lnTo>
                  <a:lnTo>
                    <a:pt x="3836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032344" y="678344"/>
              <a:ext cx="384175" cy="1213485"/>
            </a:xfrm>
            <a:custGeom>
              <a:avLst/>
              <a:gdLst/>
              <a:ahLst/>
              <a:cxnLst/>
              <a:rect l="l" t="t" r="r" b="b"/>
              <a:pathLst>
                <a:path w="384175" h="1213485">
                  <a:moveTo>
                    <a:pt x="0" y="943076"/>
                  </a:moveTo>
                  <a:lnTo>
                    <a:pt x="0" y="1039736"/>
                  </a:lnTo>
                  <a:lnTo>
                    <a:pt x="383679" y="1213319"/>
                  </a:lnTo>
                  <a:lnTo>
                    <a:pt x="383679" y="1116660"/>
                  </a:lnTo>
                  <a:lnTo>
                    <a:pt x="0" y="943076"/>
                  </a:lnTo>
                  <a:close/>
                </a:path>
                <a:path w="384175" h="1213485">
                  <a:moveTo>
                    <a:pt x="0" y="808354"/>
                  </a:moveTo>
                  <a:lnTo>
                    <a:pt x="0" y="905001"/>
                  </a:lnTo>
                  <a:lnTo>
                    <a:pt x="383679" y="1078585"/>
                  </a:lnTo>
                  <a:lnTo>
                    <a:pt x="383679" y="981938"/>
                  </a:lnTo>
                  <a:lnTo>
                    <a:pt x="0" y="808354"/>
                  </a:lnTo>
                  <a:close/>
                </a:path>
                <a:path w="384175" h="1213485">
                  <a:moveTo>
                    <a:pt x="0" y="673633"/>
                  </a:moveTo>
                  <a:lnTo>
                    <a:pt x="0" y="770280"/>
                  </a:lnTo>
                  <a:lnTo>
                    <a:pt x="383679" y="943863"/>
                  </a:lnTo>
                  <a:lnTo>
                    <a:pt x="383679" y="847216"/>
                  </a:lnTo>
                  <a:lnTo>
                    <a:pt x="0" y="673633"/>
                  </a:lnTo>
                  <a:close/>
                </a:path>
                <a:path w="384175" h="1213485">
                  <a:moveTo>
                    <a:pt x="0" y="538899"/>
                  </a:moveTo>
                  <a:lnTo>
                    <a:pt x="0" y="635558"/>
                  </a:lnTo>
                  <a:lnTo>
                    <a:pt x="383679" y="809155"/>
                  </a:lnTo>
                  <a:lnTo>
                    <a:pt x="383679" y="712495"/>
                  </a:lnTo>
                  <a:lnTo>
                    <a:pt x="0" y="538899"/>
                  </a:lnTo>
                  <a:close/>
                </a:path>
                <a:path w="384175" h="1213485">
                  <a:moveTo>
                    <a:pt x="0" y="404177"/>
                  </a:moveTo>
                  <a:lnTo>
                    <a:pt x="0" y="500824"/>
                  </a:lnTo>
                  <a:lnTo>
                    <a:pt x="383679" y="674408"/>
                  </a:lnTo>
                  <a:lnTo>
                    <a:pt x="383679" y="577761"/>
                  </a:lnTo>
                  <a:lnTo>
                    <a:pt x="0" y="404177"/>
                  </a:lnTo>
                  <a:close/>
                </a:path>
                <a:path w="384175" h="1213485">
                  <a:moveTo>
                    <a:pt x="0" y="269443"/>
                  </a:moveTo>
                  <a:lnTo>
                    <a:pt x="0" y="366102"/>
                  </a:lnTo>
                  <a:lnTo>
                    <a:pt x="383679" y="539699"/>
                  </a:lnTo>
                  <a:lnTo>
                    <a:pt x="383679" y="443026"/>
                  </a:lnTo>
                  <a:lnTo>
                    <a:pt x="0" y="269443"/>
                  </a:lnTo>
                  <a:close/>
                </a:path>
                <a:path w="384175" h="1213485">
                  <a:moveTo>
                    <a:pt x="0" y="134721"/>
                  </a:moveTo>
                  <a:lnTo>
                    <a:pt x="0" y="231368"/>
                  </a:lnTo>
                  <a:lnTo>
                    <a:pt x="383679" y="404952"/>
                  </a:lnTo>
                  <a:lnTo>
                    <a:pt x="383679" y="308305"/>
                  </a:lnTo>
                  <a:lnTo>
                    <a:pt x="0" y="134721"/>
                  </a:lnTo>
                  <a:close/>
                </a:path>
                <a:path w="384175" h="1213485">
                  <a:moveTo>
                    <a:pt x="0" y="0"/>
                  </a:moveTo>
                  <a:lnTo>
                    <a:pt x="0" y="96646"/>
                  </a:lnTo>
                  <a:lnTo>
                    <a:pt x="383679" y="270243"/>
                  </a:lnTo>
                  <a:lnTo>
                    <a:pt x="383679" y="173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211428" y="1301686"/>
              <a:ext cx="274955" cy="1031240"/>
            </a:xfrm>
            <a:custGeom>
              <a:avLst/>
              <a:gdLst/>
              <a:ahLst/>
              <a:cxnLst/>
              <a:rect l="l" t="t" r="r" b="b"/>
              <a:pathLst>
                <a:path w="274955" h="1031239">
                  <a:moveTo>
                    <a:pt x="274497" y="674700"/>
                  </a:moveTo>
                  <a:lnTo>
                    <a:pt x="0" y="961732"/>
                  </a:lnTo>
                  <a:lnTo>
                    <a:pt x="0" y="1030871"/>
                  </a:lnTo>
                  <a:lnTo>
                    <a:pt x="274497" y="743851"/>
                  </a:lnTo>
                  <a:lnTo>
                    <a:pt x="274497" y="674700"/>
                  </a:lnTo>
                  <a:close/>
                </a:path>
                <a:path w="274955" h="1031239">
                  <a:moveTo>
                    <a:pt x="274497" y="578332"/>
                  </a:moveTo>
                  <a:lnTo>
                    <a:pt x="0" y="865339"/>
                  </a:lnTo>
                  <a:lnTo>
                    <a:pt x="0" y="934504"/>
                  </a:lnTo>
                  <a:lnTo>
                    <a:pt x="274497" y="647471"/>
                  </a:lnTo>
                  <a:lnTo>
                    <a:pt x="274497" y="578332"/>
                  </a:lnTo>
                  <a:close/>
                </a:path>
                <a:path w="274955" h="1031239">
                  <a:moveTo>
                    <a:pt x="274497" y="481939"/>
                  </a:moveTo>
                  <a:lnTo>
                    <a:pt x="0" y="768959"/>
                  </a:lnTo>
                  <a:lnTo>
                    <a:pt x="0" y="838111"/>
                  </a:lnTo>
                  <a:lnTo>
                    <a:pt x="274497" y="551078"/>
                  </a:lnTo>
                  <a:lnTo>
                    <a:pt x="274497" y="481939"/>
                  </a:lnTo>
                  <a:close/>
                </a:path>
                <a:path w="274955" h="1031239">
                  <a:moveTo>
                    <a:pt x="274497" y="385546"/>
                  </a:moveTo>
                  <a:lnTo>
                    <a:pt x="0" y="672579"/>
                  </a:lnTo>
                  <a:lnTo>
                    <a:pt x="0" y="741718"/>
                  </a:lnTo>
                  <a:lnTo>
                    <a:pt x="274497" y="454685"/>
                  </a:lnTo>
                  <a:lnTo>
                    <a:pt x="274497" y="385546"/>
                  </a:lnTo>
                  <a:close/>
                </a:path>
                <a:path w="274955" h="1031239">
                  <a:moveTo>
                    <a:pt x="274497" y="289153"/>
                  </a:moveTo>
                  <a:lnTo>
                    <a:pt x="0" y="576186"/>
                  </a:lnTo>
                  <a:lnTo>
                    <a:pt x="0" y="645325"/>
                  </a:lnTo>
                  <a:lnTo>
                    <a:pt x="274497" y="358292"/>
                  </a:lnTo>
                  <a:lnTo>
                    <a:pt x="274497" y="289153"/>
                  </a:lnTo>
                  <a:close/>
                </a:path>
                <a:path w="274955" h="1031239">
                  <a:moveTo>
                    <a:pt x="274497" y="192760"/>
                  </a:moveTo>
                  <a:lnTo>
                    <a:pt x="0" y="479793"/>
                  </a:lnTo>
                  <a:lnTo>
                    <a:pt x="0" y="548944"/>
                  </a:lnTo>
                  <a:lnTo>
                    <a:pt x="274497" y="261924"/>
                  </a:lnTo>
                  <a:lnTo>
                    <a:pt x="274497" y="192760"/>
                  </a:lnTo>
                  <a:close/>
                </a:path>
                <a:path w="274955" h="1031239">
                  <a:moveTo>
                    <a:pt x="274497" y="96380"/>
                  </a:moveTo>
                  <a:lnTo>
                    <a:pt x="0" y="383400"/>
                  </a:lnTo>
                  <a:lnTo>
                    <a:pt x="0" y="452551"/>
                  </a:lnTo>
                  <a:lnTo>
                    <a:pt x="274497" y="165531"/>
                  </a:lnTo>
                  <a:lnTo>
                    <a:pt x="274497" y="96380"/>
                  </a:lnTo>
                  <a:close/>
                </a:path>
                <a:path w="274955" h="1031239">
                  <a:moveTo>
                    <a:pt x="274497" y="0"/>
                  </a:moveTo>
                  <a:lnTo>
                    <a:pt x="0" y="287019"/>
                  </a:lnTo>
                  <a:lnTo>
                    <a:pt x="0" y="356158"/>
                  </a:lnTo>
                  <a:lnTo>
                    <a:pt x="274497" y="69138"/>
                  </a:lnTo>
                  <a:lnTo>
                    <a:pt x="274497" y="0"/>
                  </a:lnTo>
                  <a:close/>
                </a:path>
              </a:pathLst>
            </a:custGeom>
            <a:solidFill>
              <a:srgbClr val="9B9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486002" y="1301686"/>
              <a:ext cx="153035" cy="813435"/>
            </a:xfrm>
            <a:custGeom>
              <a:avLst/>
              <a:gdLst/>
              <a:ahLst/>
              <a:cxnLst/>
              <a:rect l="l" t="t" r="r" b="b"/>
              <a:pathLst>
                <a:path w="153034" h="813435">
                  <a:moveTo>
                    <a:pt x="0" y="674712"/>
                  </a:moveTo>
                  <a:lnTo>
                    <a:pt x="0" y="743851"/>
                  </a:lnTo>
                  <a:lnTo>
                    <a:pt x="152526" y="812863"/>
                  </a:lnTo>
                  <a:lnTo>
                    <a:pt x="152526" y="743712"/>
                  </a:lnTo>
                  <a:lnTo>
                    <a:pt x="0" y="674712"/>
                  </a:lnTo>
                  <a:close/>
                </a:path>
                <a:path w="153034" h="813435">
                  <a:moveTo>
                    <a:pt x="0" y="578332"/>
                  </a:moveTo>
                  <a:lnTo>
                    <a:pt x="0" y="647471"/>
                  </a:lnTo>
                  <a:lnTo>
                    <a:pt x="152526" y="716483"/>
                  </a:lnTo>
                  <a:lnTo>
                    <a:pt x="152526" y="647331"/>
                  </a:lnTo>
                  <a:lnTo>
                    <a:pt x="0" y="578332"/>
                  </a:lnTo>
                  <a:close/>
                </a:path>
                <a:path w="153034" h="813435">
                  <a:moveTo>
                    <a:pt x="0" y="481939"/>
                  </a:moveTo>
                  <a:lnTo>
                    <a:pt x="0" y="551078"/>
                  </a:lnTo>
                  <a:lnTo>
                    <a:pt x="152526" y="620090"/>
                  </a:lnTo>
                  <a:lnTo>
                    <a:pt x="152526" y="550938"/>
                  </a:lnTo>
                  <a:lnTo>
                    <a:pt x="0" y="481939"/>
                  </a:lnTo>
                  <a:close/>
                </a:path>
                <a:path w="153034" h="813435">
                  <a:moveTo>
                    <a:pt x="0" y="385546"/>
                  </a:moveTo>
                  <a:lnTo>
                    <a:pt x="0" y="454685"/>
                  </a:lnTo>
                  <a:lnTo>
                    <a:pt x="152526" y="523697"/>
                  </a:lnTo>
                  <a:lnTo>
                    <a:pt x="152526" y="454558"/>
                  </a:lnTo>
                  <a:lnTo>
                    <a:pt x="0" y="385546"/>
                  </a:lnTo>
                  <a:close/>
                </a:path>
                <a:path w="153034" h="813435">
                  <a:moveTo>
                    <a:pt x="0" y="289153"/>
                  </a:moveTo>
                  <a:lnTo>
                    <a:pt x="0" y="358292"/>
                  </a:lnTo>
                  <a:lnTo>
                    <a:pt x="152526" y="427316"/>
                  </a:lnTo>
                  <a:lnTo>
                    <a:pt x="152526" y="358165"/>
                  </a:lnTo>
                  <a:lnTo>
                    <a:pt x="0" y="289153"/>
                  </a:lnTo>
                  <a:close/>
                </a:path>
                <a:path w="153034" h="813435">
                  <a:moveTo>
                    <a:pt x="0" y="192760"/>
                  </a:moveTo>
                  <a:lnTo>
                    <a:pt x="0" y="261924"/>
                  </a:lnTo>
                  <a:lnTo>
                    <a:pt x="152526" y="330923"/>
                  </a:lnTo>
                  <a:lnTo>
                    <a:pt x="152526" y="261772"/>
                  </a:lnTo>
                  <a:lnTo>
                    <a:pt x="0" y="192760"/>
                  </a:lnTo>
                  <a:close/>
                </a:path>
                <a:path w="153034" h="813435">
                  <a:moveTo>
                    <a:pt x="0" y="96380"/>
                  </a:moveTo>
                  <a:lnTo>
                    <a:pt x="0" y="165531"/>
                  </a:lnTo>
                  <a:lnTo>
                    <a:pt x="152526" y="234530"/>
                  </a:lnTo>
                  <a:lnTo>
                    <a:pt x="152526" y="165392"/>
                  </a:lnTo>
                  <a:lnTo>
                    <a:pt x="0" y="96380"/>
                  </a:lnTo>
                  <a:close/>
                </a:path>
                <a:path w="153034" h="813435">
                  <a:moveTo>
                    <a:pt x="0" y="0"/>
                  </a:moveTo>
                  <a:lnTo>
                    <a:pt x="0" y="69138"/>
                  </a:lnTo>
                  <a:lnTo>
                    <a:pt x="152526" y="138137"/>
                  </a:lnTo>
                  <a:lnTo>
                    <a:pt x="152526" y="68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32">
            <a:extLst>
              <a:ext uri="{FF2B5EF4-FFF2-40B4-BE49-F238E27FC236}">
                <a16:creationId xmlns:a16="http://schemas.microsoft.com/office/drawing/2014/main" xmlns="" id="{70E2970F-57F4-4862-83ED-F50BC3B01DAE}"/>
              </a:ext>
            </a:extLst>
          </p:cNvPr>
          <p:cNvSpPr txBox="1"/>
          <p:nvPr/>
        </p:nvSpPr>
        <p:spPr>
          <a:xfrm>
            <a:off x="14519146" y="518811"/>
            <a:ext cx="2276604" cy="87908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241935">
              <a:lnSpc>
                <a:spcPct val="100000"/>
              </a:lnSpc>
              <a:spcBef>
                <a:spcPts val="135"/>
              </a:spcBef>
            </a:pPr>
            <a:r>
              <a:rPr lang="ru-RU" sz="1400" b="1" spc="10" dirty="0" smtClean="0">
                <a:solidFill>
                  <a:srgbClr val="174571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ДЕПАРТАМЕНТ АРХИТЕКТУРЫ И СТРОИТЕЛЬСТВА </a:t>
            </a:r>
            <a:r>
              <a:rPr sz="1400" b="1" spc="10" dirty="0" smtClean="0">
                <a:solidFill>
                  <a:srgbClr val="174571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ТОМСКОЙ</a:t>
            </a:r>
            <a:r>
              <a:rPr sz="1400" b="1" spc="-60" dirty="0" smtClean="0">
                <a:solidFill>
                  <a:srgbClr val="174571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 </a:t>
            </a:r>
            <a:r>
              <a:rPr sz="1400" b="1" spc="15" dirty="0">
                <a:solidFill>
                  <a:srgbClr val="174571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ОБЛАСТИ</a:t>
            </a:r>
            <a:endParaRPr sz="1400" b="1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</TotalTime>
  <Words>1237</Words>
  <Application>Microsoft Office PowerPoint</Application>
  <PresentationFormat>Произвольный</PresentationFormat>
  <Paragraphs>189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Реформа  контрольно-надзорной деятельности</vt:lpstr>
      <vt:lpstr>Федеральный закон от 31 июля 2020 г. № 248-ФЗ  «О государственном контроле (надзоре) и муниципальном контроле в Российской Федерации</vt:lpstr>
      <vt:lpstr>Контрольные (надзорные) мероприятия</vt:lpstr>
      <vt:lpstr>Региональный государственный контроль (надзор)</vt:lpstr>
      <vt:lpstr>ДОСУДЕБНОЕ ОБЖАЛОВАНИЕ </vt:lpstr>
      <vt:lpstr>ДОСУДЕБНОЕ ОБЖАЛОВАНИЕ </vt:lpstr>
      <vt:lpstr>ДОСУДЕБНОЕ ОБЖАЛОВАНИЕ Жалоба должна содержать:  </vt:lpstr>
      <vt:lpstr>ДОСУДЕБНОЕ ОБЖАЛОВАНИЕ  Как подать жалобу?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ЕВ-итоги-2020</dc:title>
  <dc:creator>Анна Павловна Подорова</dc:creator>
  <cp:lastModifiedBy>Костырева</cp:lastModifiedBy>
  <cp:revision>114</cp:revision>
  <dcterms:created xsi:type="dcterms:W3CDTF">2020-02-04T11:28:23Z</dcterms:created>
  <dcterms:modified xsi:type="dcterms:W3CDTF">2021-12-13T08:55:48Z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2020-01-31T00:00:00Z</vt:filetime>
  </property>
  <property fmtid="{D5CDD505-2E9C-101B-9397-08002B2CF9AE}" pid="3" name="Creator">
    <vt:lpwstr>Adobe Illustrator CC 22.0 (Windows)</vt:lpwstr>
  </property>
  <property fmtid="{D5CDD505-2E9C-101B-9397-08002B2CF9AE}" pid="4" name="LastSaved">
    <vt:filetime>2020-02-04T00:00:00Z</vt:filetime>
  </property>
</Properties>
</file>