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06" r:id="rId3"/>
    <p:sldId id="309" r:id="rId4"/>
    <p:sldId id="308" r:id="rId5"/>
    <p:sldId id="307" r:id="rId6"/>
    <p:sldId id="297" r:id="rId7"/>
    <p:sldId id="285" r:id="rId8"/>
  </p:sldIdLst>
  <p:sldSz cx="17284700" cy="9721850"/>
  <p:notesSz cx="17284700" cy="9721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  <a:srgbClr val="2095BF"/>
    <a:srgbClr val="FFA47F"/>
    <a:srgbClr val="00767B"/>
    <a:srgbClr val="0D4170"/>
    <a:srgbClr val="74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749" autoAdjust="0"/>
  </p:normalViewPr>
  <p:slideViewPr>
    <p:cSldViewPr>
      <p:cViewPr>
        <p:scale>
          <a:sx n="75" d="100"/>
          <a:sy n="75" d="100"/>
        </p:scale>
        <p:origin x="-720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4898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790113" y="0"/>
            <a:ext cx="74898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D8A7-A2E7-434B-9915-57A6E797F03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26113" y="1216025"/>
            <a:ext cx="5832475" cy="3279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728788" y="4678363"/>
            <a:ext cx="13827125" cy="382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34488"/>
            <a:ext cx="7489825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790113" y="9234488"/>
            <a:ext cx="7489825" cy="4873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C327-43A0-437B-962E-6CCFEFB79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4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C327-43A0-437B-962E-6CCFEFB79C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1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C327-43A0-437B-962E-6CCFEFB79C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4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5C327-43A0-437B-962E-6CCFEFB79C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4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7038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5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795F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97490" y="7343063"/>
            <a:ext cx="1458595" cy="137160"/>
          </a:xfrm>
          <a:custGeom>
            <a:avLst/>
            <a:gdLst/>
            <a:ahLst/>
            <a:cxnLst/>
            <a:rect l="l" t="t" r="r" b="b"/>
            <a:pathLst>
              <a:path w="1458595" h="137159">
                <a:moveTo>
                  <a:pt x="0" y="137007"/>
                </a:moveTo>
                <a:lnTo>
                  <a:pt x="1458556" y="137007"/>
                </a:lnTo>
                <a:lnTo>
                  <a:pt x="1458556" y="0"/>
                </a:lnTo>
                <a:lnTo>
                  <a:pt x="0" y="0"/>
                </a:lnTo>
                <a:lnTo>
                  <a:pt x="0" y="137007"/>
                </a:lnTo>
                <a:close/>
              </a:path>
            </a:pathLst>
          </a:custGeom>
          <a:solidFill>
            <a:srgbClr val="C8C0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497264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4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7C7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56272" y="7343063"/>
            <a:ext cx="1417320" cy="137160"/>
          </a:xfrm>
          <a:custGeom>
            <a:avLst/>
            <a:gdLst/>
            <a:ahLst/>
            <a:cxnLst/>
            <a:rect l="l" t="t" r="r" b="b"/>
            <a:pathLst>
              <a:path w="1417320" h="137159">
                <a:moveTo>
                  <a:pt x="0" y="137007"/>
                </a:moveTo>
                <a:lnTo>
                  <a:pt x="1416862" y="137007"/>
                </a:lnTo>
                <a:lnTo>
                  <a:pt x="1416862" y="0"/>
                </a:lnTo>
                <a:lnTo>
                  <a:pt x="0" y="0"/>
                </a:lnTo>
                <a:lnTo>
                  <a:pt x="0" y="137007"/>
                </a:lnTo>
                <a:close/>
              </a:path>
            </a:pathLst>
          </a:custGeom>
          <a:solidFill>
            <a:srgbClr val="8DB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56046" y="7343063"/>
            <a:ext cx="1500505" cy="137160"/>
          </a:xfrm>
          <a:custGeom>
            <a:avLst/>
            <a:gdLst/>
            <a:ahLst/>
            <a:cxnLst/>
            <a:rect l="l" t="t" r="r" b="b"/>
            <a:pathLst>
              <a:path w="1500504" h="137159">
                <a:moveTo>
                  <a:pt x="1500225" y="0"/>
                </a:moveTo>
                <a:lnTo>
                  <a:pt x="0" y="0"/>
                </a:lnTo>
                <a:lnTo>
                  <a:pt x="0" y="137007"/>
                </a:lnTo>
                <a:lnTo>
                  <a:pt x="1500225" y="137007"/>
                </a:lnTo>
                <a:lnTo>
                  <a:pt x="1500225" y="0"/>
                </a:lnTo>
                <a:close/>
              </a:path>
            </a:pathLst>
          </a:custGeom>
          <a:solidFill>
            <a:srgbClr val="6181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2535084"/>
            <a:ext cx="17280001" cy="7184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60878" y="2753956"/>
            <a:ext cx="2178050" cy="5285105"/>
          </a:xfrm>
          <a:custGeom>
            <a:avLst/>
            <a:gdLst/>
            <a:ahLst/>
            <a:cxnLst/>
            <a:rect l="l" t="t" r="r" b="b"/>
            <a:pathLst>
              <a:path w="2178050" h="5285105">
                <a:moveTo>
                  <a:pt x="1049159" y="0"/>
                </a:moveTo>
                <a:lnTo>
                  <a:pt x="983462" y="63030"/>
                </a:lnTo>
                <a:lnTo>
                  <a:pt x="983462" y="5285041"/>
                </a:lnTo>
                <a:lnTo>
                  <a:pt x="1273644" y="5285041"/>
                </a:lnTo>
                <a:lnTo>
                  <a:pt x="1273644" y="215709"/>
                </a:lnTo>
                <a:lnTo>
                  <a:pt x="1049159" y="0"/>
                </a:lnTo>
                <a:close/>
              </a:path>
              <a:path w="2178050" h="5285105">
                <a:moveTo>
                  <a:pt x="1328394" y="268312"/>
                </a:moveTo>
                <a:lnTo>
                  <a:pt x="1328394" y="5285041"/>
                </a:lnTo>
                <a:lnTo>
                  <a:pt x="1445679" y="5285041"/>
                </a:lnTo>
                <a:lnTo>
                  <a:pt x="1445679" y="380949"/>
                </a:lnTo>
                <a:lnTo>
                  <a:pt x="1328394" y="268312"/>
                </a:lnTo>
                <a:close/>
              </a:path>
              <a:path w="2178050" h="5285105">
                <a:moveTo>
                  <a:pt x="1597875" y="527100"/>
                </a:moveTo>
                <a:lnTo>
                  <a:pt x="1597875" y="5285041"/>
                </a:lnTo>
                <a:lnTo>
                  <a:pt x="1693100" y="5285041"/>
                </a:lnTo>
                <a:lnTo>
                  <a:pt x="1693100" y="618642"/>
                </a:lnTo>
                <a:lnTo>
                  <a:pt x="1597875" y="527100"/>
                </a:lnTo>
                <a:close/>
              </a:path>
              <a:path w="2178050" h="5285105">
                <a:moveTo>
                  <a:pt x="2147049" y="1054658"/>
                </a:moveTo>
                <a:lnTo>
                  <a:pt x="2147049" y="5285041"/>
                </a:lnTo>
                <a:lnTo>
                  <a:pt x="2177707" y="5285041"/>
                </a:lnTo>
                <a:lnTo>
                  <a:pt x="2177707" y="1084237"/>
                </a:lnTo>
                <a:lnTo>
                  <a:pt x="2147049" y="1054658"/>
                </a:lnTo>
                <a:close/>
              </a:path>
              <a:path w="2178050" h="5285105">
                <a:moveTo>
                  <a:pt x="1879409" y="797585"/>
                </a:moveTo>
                <a:lnTo>
                  <a:pt x="1879409" y="5285041"/>
                </a:lnTo>
                <a:lnTo>
                  <a:pt x="1928520" y="5285041"/>
                </a:lnTo>
                <a:lnTo>
                  <a:pt x="1928520" y="844791"/>
                </a:lnTo>
                <a:lnTo>
                  <a:pt x="1879409" y="797585"/>
                </a:lnTo>
                <a:close/>
              </a:path>
              <a:path w="2178050" h="5285105">
                <a:moveTo>
                  <a:pt x="895057" y="148018"/>
                </a:moveTo>
                <a:lnTo>
                  <a:pt x="845311" y="195884"/>
                </a:lnTo>
                <a:lnTo>
                  <a:pt x="845311" y="5285041"/>
                </a:lnTo>
                <a:lnTo>
                  <a:pt x="895057" y="5285041"/>
                </a:lnTo>
                <a:lnTo>
                  <a:pt x="895057" y="148018"/>
                </a:lnTo>
                <a:close/>
              </a:path>
              <a:path w="2178050" h="5285105">
                <a:moveTo>
                  <a:pt x="651446" y="382066"/>
                </a:moveTo>
                <a:lnTo>
                  <a:pt x="572033" y="458406"/>
                </a:lnTo>
                <a:lnTo>
                  <a:pt x="572033" y="5285041"/>
                </a:lnTo>
                <a:lnTo>
                  <a:pt x="651446" y="5285041"/>
                </a:lnTo>
                <a:lnTo>
                  <a:pt x="651446" y="382066"/>
                </a:lnTo>
                <a:close/>
              </a:path>
              <a:path w="2178050" h="5285105">
                <a:moveTo>
                  <a:pt x="189699" y="825563"/>
                </a:moveTo>
                <a:lnTo>
                  <a:pt x="0" y="1007871"/>
                </a:lnTo>
                <a:lnTo>
                  <a:pt x="0" y="5285041"/>
                </a:lnTo>
                <a:lnTo>
                  <a:pt x="189699" y="5285041"/>
                </a:lnTo>
                <a:lnTo>
                  <a:pt x="189699" y="825563"/>
                </a:lnTo>
                <a:close/>
              </a:path>
              <a:path w="2178050" h="5285105">
                <a:moveTo>
                  <a:pt x="406272" y="617575"/>
                </a:moveTo>
                <a:lnTo>
                  <a:pt x="300240" y="719391"/>
                </a:lnTo>
                <a:lnTo>
                  <a:pt x="300240" y="5285041"/>
                </a:lnTo>
                <a:lnTo>
                  <a:pt x="406272" y="5285041"/>
                </a:lnTo>
                <a:lnTo>
                  <a:pt x="406272" y="617575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060878" y="3642448"/>
            <a:ext cx="2177707" cy="57291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503935" y="5498121"/>
            <a:ext cx="1275080" cy="3093720"/>
          </a:xfrm>
          <a:custGeom>
            <a:avLst/>
            <a:gdLst/>
            <a:ahLst/>
            <a:cxnLst/>
            <a:rect l="l" t="t" r="r" b="b"/>
            <a:pathLst>
              <a:path w="1275079" h="3093720">
                <a:moveTo>
                  <a:pt x="614095" y="0"/>
                </a:moveTo>
                <a:lnTo>
                  <a:pt x="575678" y="36893"/>
                </a:lnTo>
                <a:lnTo>
                  <a:pt x="575678" y="3093478"/>
                </a:lnTo>
                <a:lnTo>
                  <a:pt x="745553" y="3093478"/>
                </a:lnTo>
                <a:lnTo>
                  <a:pt x="745553" y="126276"/>
                </a:lnTo>
                <a:lnTo>
                  <a:pt x="614095" y="0"/>
                </a:lnTo>
                <a:close/>
              </a:path>
              <a:path w="1275079" h="3093720">
                <a:moveTo>
                  <a:pt x="777557" y="157086"/>
                </a:moveTo>
                <a:lnTo>
                  <a:pt x="777557" y="3093478"/>
                </a:lnTo>
                <a:lnTo>
                  <a:pt x="846226" y="3093478"/>
                </a:lnTo>
                <a:lnTo>
                  <a:pt x="846226" y="222999"/>
                </a:lnTo>
                <a:lnTo>
                  <a:pt x="777557" y="157086"/>
                </a:lnTo>
                <a:close/>
              </a:path>
              <a:path w="1275079" h="3093720">
                <a:moveTo>
                  <a:pt x="935291" y="308521"/>
                </a:moveTo>
                <a:lnTo>
                  <a:pt x="935291" y="3093478"/>
                </a:lnTo>
                <a:lnTo>
                  <a:pt x="991031" y="3093478"/>
                </a:lnTo>
                <a:lnTo>
                  <a:pt x="991031" y="362102"/>
                </a:lnTo>
                <a:lnTo>
                  <a:pt x="935291" y="308521"/>
                </a:lnTo>
                <a:close/>
              </a:path>
              <a:path w="1275079" h="3093720">
                <a:moveTo>
                  <a:pt x="1256715" y="617321"/>
                </a:moveTo>
                <a:lnTo>
                  <a:pt x="1256715" y="3093478"/>
                </a:lnTo>
                <a:lnTo>
                  <a:pt x="1274686" y="3093478"/>
                </a:lnTo>
                <a:lnTo>
                  <a:pt x="1274686" y="634619"/>
                </a:lnTo>
                <a:lnTo>
                  <a:pt x="1256715" y="617321"/>
                </a:lnTo>
                <a:close/>
              </a:path>
              <a:path w="1275079" h="3093720">
                <a:moveTo>
                  <a:pt x="1100086" y="466839"/>
                </a:moveTo>
                <a:lnTo>
                  <a:pt x="1100086" y="3093478"/>
                </a:lnTo>
                <a:lnTo>
                  <a:pt x="1128814" y="3093478"/>
                </a:lnTo>
                <a:lnTo>
                  <a:pt x="1128814" y="494487"/>
                </a:lnTo>
                <a:lnTo>
                  <a:pt x="1100086" y="466839"/>
                </a:lnTo>
                <a:close/>
              </a:path>
              <a:path w="1275079" h="3093720">
                <a:moveTo>
                  <a:pt x="523913" y="86639"/>
                </a:moveTo>
                <a:lnTo>
                  <a:pt x="494779" y="114642"/>
                </a:lnTo>
                <a:lnTo>
                  <a:pt x="494779" y="3093478"/>
                </a:lnTo>
                <a:lnTo>
                  <a:pt x="523913" y="3093478"/>
                </a:lnTo>
                <a:lnTo>
                  <a:pt x="523913" y="86639"/>
                </a:lnTo>
                <a:close/>
              </a:path>
              <a:path w="1275079" h="3093720">
                <a:moveTo>
                  <a:pt x="381342" y="223634"/>
                </a:moveTo>
                <a:lnTo>
                  <a:pt x="334810" y="268325"/>
                </a:lnTo>
                <a:lnTo>
                  <a:pt x="334810" y="3093478"/>
                </a:lnTo>
                <a:lnTo>
                  <a:pt x="381342" y="3093478"/>
                </a:lnTo>
                <a:lnTo>
                  <a:pt x="381342" y="223634"/>
                </a:lnTo>
                <a:close/>
              </a:path>
              <a:path w="1275079" h="3093720">
                <a:moveTo>
                  <a:pt x="111061" y="483222"/>
                </a:moveTo>
                <a:lnTo>
                  <a:pt x="0" y="589940"/>
                </a:lnTo>
                <a:lnTo>
                  <a:pt x="0" y="3093478"/>
                </a:lnTo>
                <a:lnTo>
                  <a:pt x="111061" y="3093478"/>
                </a:lnTo>
                <a:lnTo>
                  <a:pt x="111061" y="483222"/>
                </a:lnTo>
                <a:close/>
              </a:path>
              <a:path w="1275079" h="3093720">
                <a:moveTo>
                  <a:pt x="237807" y="361492"/>
                </a:moveTo>
                <a:lnTo>
                  <a:pt x="175767" y="421068"/>
                </a:lnTo>
                <a:lnTo>
                  <a:pt x="175767" y="3093478"/>
                </a:lnTo>
                <a:lnTo>
                  <a:pt x="237807" y="3093478"/>
                </a:lnTo>
                <a:lnTo>
                  <a:pt x="237807" y="361492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503935" y="6018173"/>
            <a:ext cx="1274686" cy="3093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2174664" y="5532005"/>
            <a:ext cx="1569275" cy="3488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41256" y="6871322"/>
            <a:ext cx="1367790" cy="1769110"/>
          </a:xfrm>
          <a:custGeom>
            <a:avLst/>
            <a:gdLst/>
            <a:ahLst/>
            <a:cxnLst/>
            <a:rect l="l" t="t" r="r" b="b"/>
            <a:pathLst>
              <a:path w="1367789" h="1769109">
                <a:moveTo>
                  <a:pt x="658736" y="0"/>
                </a:moveTo>
                <a:lnTo>
                  <a:pt x="617524" y="21094"/>
                </a:lnTo>
                <a:lnTo>
                  <a:pt x="617524" y="1769033"/>
                </a:lnTo>
                <a:lnTo>
                  <a:pt x="799744" y="1769033"/>
                </a:lnTo>
                <a:lnTo>
                  <a:pt x="799744" y="72186"/>
                </a:lnTo>
                <a:lnTo>
                  <a:pt x="658736" y="0"/>
                </a:lnTo>
                <a:close/>
              </a:path>
              <a:path w="1367789" h="1769109">
                <a:moveTo>
                  <a:pt x="834085" y="89827"/>
                </a:moveTo>
                <a:lnTo>
                  <a:pt x="834085" y="1769033"/>
                </a:lnTo>
                <a:lnTo>
                  <a:pt x="907707" y="1769033"/>
                </a:lnTo>
                <a:lnTo>
                  <a:pt x="907707" y="127546"/>
                </a:lnTo>
                <a:lnTo>
                  <a:pt x="834085" y="89827"/>
                </a:lnTo>
                <a:close/>
              </a:path>
              <a:path w="1367789" h="1769109">
                <a:moveTo>
                  <a:pt x="1003261" y="176428"/>
                </a:moveTo>
                <a:lnTo>
                  <a:pt x="1003261" y="1769033"/>
                </a:lnTo>
                <a:lnTo>
                  <a:pt x="1063053" y="1769033"/>
                </a:lnTo>
                <a:lnTo>
                  <a:pt x="1063053" y="207073"/>
                </a:lnTo>
                <a:lnTo>
                  <a:pt x="1003261" y="176428"/>
                </a:lnTo>
                <a:close/>
              </a:path>
              <a:path w="1367789" h="1769109">
                <a:moveTo>
                  <a:pt x="1348054" y="353021"/>
                </a:moveTo>
                <a:lnTo>
                  <a:pt x="1348054" y="1769033"/>
                </a:lnTo>
                <a:lnTo>
                  <a:pt x="1367320" y="1769033"/>
                </a:lnTo>
                <a:lnTo>
                  <a:pt x="1367320" y="362915"/>
                </a:lnTo>
                <a:lnTo>
                  <a:pt x="1348054" y="353021"/>
                </a:lnTo>
                <a:close/>
              </a:path>
              <a:path w="1367789" h="1769109">
                <a:moveTo>
                  <a:pt x="1180020" y="266966"/>
                </a:moveTo>
                <a:lnTo>
                  <a:pt x="1180020" y="1769033"/>
                </a:lnTo>
                <a:lnTo>
                  <a:pt x="1210830" y="1769033"/>
                </a:lnTo>
                <a:lnTo>
                  <a:pt x="1210830" y="282765"/>
                </a:lnTo>
                <a:lnTo>
                  <a:pt x="1180020" y="266966"/>
                </a:lnTo>
                <a:close/>
              </a:path>
              <a:path w="1367789" h="1769109">
                <a:moveTo>
                  <a:pt x="562000" y="49555"/>
                </a:moveTo>
                <a:lnTo>
                  <a:pt x="530733" y="65544"/>
                </a:lnTo>
                <a:lnTo>
                  <a:pt x="530733" y="1769033"/>
                </a:lnTo>
                <a:lnTo>
                  <a:pt x="562000" y="1769033"/>
                </a:lnTo>
                <a:lnTo>
                  <a:pt x="562000" y="49555"/>
                </a:lnTo>
                <a:close/>
              </a:path>
              <a:path w="1367789" h="1769109">
                <a:moveTo>
                  <a:pt x="409067" y="127888"/>
                </a:moveTo>
                <a:lnTo>
                  <a:pt x="359143" y="153415"/>
                </a:lnTo>
                <a:lnTo>
                  <a:pt x="359143" y="1769033"/>
                </a:lnTo>
                <a:lnTo>
                  <a:pt x="409067" y="1769033"/>
                </a:lnTo>
                <a:lnTo>
                  <a:pt x="409067" y="127888"/>
                </a:lnTo>
                <a:close/>
              </a:path>
              <a:path w="1367789" h="1769109">
                <a:moveTo>
                  <a:pt x="119113" y="276339"/>
                </a:moveTo>
                <a:lnTo>
                  <a:pt x="0" y="337337"/>
                </a:lnTo>
                <a:lnTo>
                  <a:pt x="0" y="1769033"/>
                </a:lnTo>
                <a:lnTo>
                  <a:pt x="119113" y="1769033"/>
                </a:lnTo>
                <a:lnTo>
                  <a:pt x="119113" y="276339"/>
                </a:lnTo>
                <a:close/>
              </a:path>
              <a:path w="1367789" h="1769109">
                <a:moveTo>
                  <a:pt x="255079" y="206717"/>
                </a:moveTo>
                <a:lnTo>
                  <a:pt x="188556" y="240791"/>
                </a:lnTo>
                <a:lnTo>
                  <a:pt x="188556" y="1769033"/>
                </a:lnTo>
                <a:lnTo>
                  <a:pt x="255079" y="1769033"/>
                </a:lnTo>
                <a:lnTo>
                  <a:pt x="255079" y="206717"/>
                </a:lnTo>
                <a:close/>
              </a:path>
            </a:pathLst>
          </a:custGeom>
          <a:solidFill>
            <a:srgbClr val="90AB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1261" y="7168705"/>
            <a:ext cx="1367320" cy="1917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5684442"/>
            <a:ext cx="17280001" cy="3351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9051696"/>
            <a:ext cx="17280255" cy="22225"/>
          </a:xfrm>
          <a:custGeom>
            <a:avLst/>
            <a:gdLst/>
            <a:ahLst/>
            <a:cxnLst/>
            <a:rect l="l" t="t" r="r" b="b"/>
            <a:pathLst>
              <a:path w="17280255" h="22225">
                <a:moveTo>
                  <a:pt x="0" y="22034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22034"/>
                </a:lnTo>
                <a:lnTo>
                  <a:pt x="0" y="22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9132341"/>
            <a:ext cx="17280001" cy="587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0" y="9093200"/>
            <a:ext cx="17280000" cy="22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9957" y="534974"/>
            <a:ext cx="15924784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2705" y="5444236"/>
            <a:ext cx="12099290" cy="2430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939169"/>
            <a:ext cx="17280001" cy="478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48788"/>
            <a:ext cx="17280001" cy="262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393290" y="588416"/>
            <a:ext cx="713105" cy="1050925"/>
          </a:xfrm>
          <a:custGeom>
            <a:avLst/>
            <a:gdLst/>
            <a:ahLst/>
            <a:cxnLst/>
            <a:rect l="l" t="t" r="r" b="b"/>
            <a:pathLst>
              <a:path w="713105" h="1050925">
                <a:moveTo>
                  <a:pt x="712914" y="0"/>
                </a:moveTo>
                <a:lnTo>
                  <a:pt x="0" y="0"/>
                </a:lnTo>
                <a:lnTo>
                  <a:pt x="0" y="1050480"/>
                </a:lnTo>
                <a:lnTo>
                  <a:pt x="712914" y="1050480"/>
                </a:lnTo>
                <a:lnTo>
                  <a:pt x="712914" y="0"/>
                </a:lnTo>
                <a:close/>
              </a:path>
            </a:pathLst>
          </a:custGeom>
          <a:solidFill>
            <a:srgbClr val="007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645766" y="643368"/>
            <a:ext cx="265430" cy="995044"/>
          </a:xfrm>
          <a:custGeom>
            <a:avLst/>
            <a:gdLst/>
            <a:ahLst/>
            <a:cxnLst/>
            <a:rect l="l" t="t" r="r" b="b"/>
            <a:pathLst>
              <a:path w="265430" h="995044">
                <a:moveTo>
                  <a:pt x="264883" y="651129"/>
                </a:moveTo>
                <a:lnTo>
                  <a:pt x="0" y="928103"/>
                </a:lnTo>
                <a:lnTo>
                  <a:pt x="0" y="994841"/>
                </a:lnTo>
                <a:lnTo>
                  <a:pt x="264883" y="717867"/>
                </a:lnTo>
                <a:lnTo>
                  <a:pt x="264883" y="651129"/>
                </a:lnTo>
                <a:close/>
              </a:path>
              <a:path w="265430" h="995044">
                <a:moveTo>
                  <a:pt x="264883" y="558114"/>
                </a:moveTo>
                <a:lnTo>
                  <a:pt x="0" y="835101"/>
                </a:lnTo>
                <a:lnTo>
                  <a:pt x="0" y="901826"/>
                </a:lnTo>
                <a:lnTo>
                  <a:pt x="264883" y="624839"/>
                </a:lnTo>
                <a:lnTo>
                  <a:pt x="264883" y="558114"/>
                </a:lnTo>
                <a:close/>
              </a:path>
              <a:path w="265430" h="995044">
                <a:moveTo>
                  <a:pt x="264883" y="465086"/>
                </a:moveTo>
                <a:lnTo>
                  <a:pt x="0" y="742086"/>
                </a:lnTo>
                <a:lnTo>
                  <a:pt x="0" y="808812"/>
                </a:lnTo>
                <a:lnTo>
                  <a:pt x="264883" y="531825"/>
                </a:lnTo>
                <a:lnTo>
                  <a:pt x="264883" y="465086"/>
                </a:lnTo>
                <a:close/>
              </a:path>
              <a:path w="265430" h="995044">
                <a:moveTo>
                  <a:pt x="264883" y="372071"/>
                </a:moveTo>
                <a:lnTo>
                  <a:pt x="0" y="649071"/>
                </a:lnTo>
                <a:lnTo>
                  <a:pt x="0" y="715797"/>
                </a:lnTo>
                <a:lnTo>
                  <a:pt x="264883" y="438810"/>
                </a:lnTo>
                <a:lnTo>
                  <a:pt x="264883" y="372071"/>
                </a:lnTo>
                <a:close/>
              </a:path>
              <a:path w="265430" h="995044">
                <a:moveTo>
                  <a:pt x="264883" y="279057"/>
                </a:moveTo>
                <a:lnTo>
                  <a:pt x="0" y="556044"/>
                </a:lnTo>
                <a:lnTo>
                  <a:pt x="0" y="622769"/>
                </a:lnTo>
                <a:lnTo>
                  <a:pt x="264883" y="345795"/>
                </a:lnTo>
                <a:lnTo>
                  <a:pt x="264883" y="279057"/>
                </a:lnTo>
                <a:close/>
              </a:path>
              <a:path w="265430" h="995044">
                <a:moveTo>
                  <a:pt x="264883" y="186042"/>
                </a:moveTo>
                <a:lnTo>
                  <a:pt x="0" y="463029"/>
                </a:lnTo>
                <a:lnTo>
                  <a:pt x="0" y="529755"/>
                </a:lnTo>
                <a:lnTo>
                  <a:pt x="264883" y="252780"/>
                </a:lnTo>
                <a:lnTo>
                  <a:pt x="264883" y="186042"/>
                </a:lnTo>
                <a:close/>
              </a:path>
              <a:path w="265430" h="995044">
                <a:moveTo>
                  <a:pt x="264883" y="93027"/>
                </a:moveTo>
                <a:lnTo>
                  <a:pt x="0" y="370014"/>
                </a:lnTo>
                <a:lnTo>
                  <a:pt x="0" y="436740"/>
                </a:lnTo>
                <a:lnTo>
                  <a:pt x="264883" y="159753"/>
                </a:lnTo>
                <a:lnTo>
                  <a:pt x="264883" y="93027"/>
                </a:lnTo>
                <a:close/>
              </a:path>
              <a:path w="265430" h="995044">
                <a:moveTo>
                  <a:pt x="264883" y="0"/>
                </a:moveTo>
                <a:lnTo>
                  <a:pt x="0" y="276999"/>
                </a:lnTo>
                <a:lnTo>
                  <a:pt x="0" y="343725"/>
                </a:lnTo>
                <a:lnTo>
                  <a:pt x="264883" y="66738"/>
                </a:lnTo>
                <a:lnTo>
                  <a:pt x="264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4910586" y="643368"/>
            <a:ext cx="265430" cy="838200"/>
          </a:xfrm>
          <a:custGeom>
            <a:avLst/>
            <a:gdLst/>
            <a:ahLst/>
            <a:cxnLst/>
            <a:rect l="l" t="t" r="r" b="b"/>
            <a:pathLst>
              <a:path w="265430" h="838200">
                <a:moveTo>
                  <a:pt x="0" y="651129"/>
                </a:moveTo>
                <a:lnTo>
                  <a:pt x="0" y="717867"/>
                </a:lnTo>
                <a:lnTo>
                  <a:pt x="264896" y="837704"/>
                </a:lnTo>
                <a:lnTo>
                  <a:pt x="264896" y="770966"/>
                </a:lnTo>
                <a:lnTo>
                  <a:pt x="0" y="651129"/>
                </a:lnTo>
                <a:close/>
              </a:path>
              <a:path w="265430" h="838200">
                <a:moveTo>
                  <a:pt x="0" y="558114"/>
                </a:moveTo>
                <a:lnTo>
                  <a:pt x="0" y="624840"/>
                </a:lnTo>
                <a:lnTo>
                  <a:pt x="264896" y="744689"/>
                </a:lnTo>
                <a:lnTo>
                  <a:pt x="264896" y="677951"/>
                </a:lnTo>
                <a:lnTo>
                  <a:pt x="0" y="558114"/>
                </a:lnTo>
                <a:close/>
              </a:path>
              <a:path w="265430" h="838200">
                <a:moveTo>
                  <a:pt x="0" y="465086"/>
                </a:moveTo>
                <a:lnTo>
                  <a:pt x="0" y="531825"/>
                </a:lnTo>
                <a:lnTo>
                  <a:pt x="264896" y="651675"/>
                </a:lnTo>
                <a:lnTo>
                  <a:pt x="264896" y="584949"/>
                </a:lnTo>
                <a:lnTo>
                  <a:pt x="0" y="465086"/>
                </a:lnTo>
                <a:close/>
              </a:path>
              <a:path w="265430" h="838200">
                <a:moveTo>
                  <a:pt x="0" y="372071"/>
                </a:moveTo>
                <a:lnTo>
                  <a:pt x="0" y="438810"/>
                </a:lnTo>
                <a:lnTo>
                  <a:pt x="264896" y="558660"/>
                </a:lnTo>
                <a:lnTo>
                  <a:pt x="264896" y="491934"/>
                </a:lnTo>
                <a:lnTo>
                  <a:pt x="0" y="372071"/>
                </a:lnTo>
                <a:close/>
              </a:path>
              <a:path w="265430" h="838200">
                <a:moveTo>
                  <a:pt x="0" y="279057"/>
                </a:moveTo>
                <a:lnTo>
                  <a:pt x="0" y="345795"/>
                </a:lnTo>
                <a:lnTo>
                  <a:pt x="264896" y="465632"/>
                </a:lnTo>
                <a:lnTo>
                  <a:pt x="264896" y="398907"/>
                </a:lnTo>
                <a:lnTo>
                  <a:pt x="0" y="279057"/>
                </a:lnTo>
                <a:close/>
              </a:path>
              <a:path w="265430" h="838200">
                <a:moveTo>
                  <a:pt x="0" y="186042"/>
                </a:moveTo>
                <a:lnTo>
                  <a:pt x="0" y="252780"/>
                </a:lnTo>
                <a:lnTo>
                  <a:pt x="264896" y="372618"/>
                </a:lnTo>
                <a:lnTo>
                  <a:pt x="264896" y="305892"/>
                </a:lnTo>
                <a:lnTo>
                  <a:pt x="0" y="186042"/>
                </a:lnTo>
                <a:close/>
              </a:path>
              <a:path w="265430" h="838200">
                <a:moveTo>
                  <a:pt x="0" y="93027"/>
                </a:moveTo>
                <a:lnTo>
                  <a:pt x="0" y="159753"/>
                </a:lnTo>
                <a:lnTo>
                  <a:pt x="264896" y="279603"/>
                </a:lnTo>
                <a:lnTo>
                  <a:pt x="264896" y="212877"/>
                </a:lnTo>
                <a:lnTo>
                  <a:pt x="0" y="93027"/>
                </a:lnTo>
                <a:close/>
              </a:path>
              <a:path w="265430" h="838200">
                <a:moveTo>
                  <a:pt x="0" y="0"/>
                </a:moveTo>
                <a:lnTo>
                  <a:pt x="0" y="66738"/>
                </a:lnTo>
                <a:lnTo>
                  <a:pt x="264896" y="186588"/>
                </a:lnTo>
                <a:lnTo>
                  <a:pt x="264896" y="119862"/>
                </a:lnTo>
                <a:lnTo>
                  <a:pt x="0" y="0"/>
                </a:lnTo>
                <a:close/>
              </a:path>
            </a:pathLst>
          </a:custGeom>
          <a:solidFill>
            <a:srgbClr val="7B9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4343887" y="1073733"/>
            <a:ext cx="189865" cy="711835"/>
          </a:xfrm>
          <a:custGeom>
            <a:avLst/>
            <a:gdLst/>
            <a:ahLst/>
            <a:cxnLst/>
            <a:rect l="l" t="t" r="r" b="b"/>
            <a:pathLst>
              <a:path w="189865" h="711835">
                <a:moveTo>
                  <a:pt x="189522" y="465848"/>
                </a:moveTo>
                <a:lnTo>
                  <a:pt x="0" y="664006"/>
                </a:lnTo>
                <a:lnTo>
                  <a:pt x="0" y="711746"/>
                </a:lnTo>
                <a:lnTo>
                  <a:pt x="189522" y="513588"/>
                </a:lnTo>
                <a:lnTo>
                  <a:pt x="189522" y="465848"/>
                </a:lnTo>
                <a:close/>
              </a:path>
              <a:path w="189865" h="711835">
                <a:moveTo>
                  <a:pt x="189522" y="399300"/>
                </a:moveTo>
                <a:lnTo>
                  <a:pt x="0" y="597458"/>
                </a:lnTo>
                <a:lnTo>
                  <a:pt x="0" y="645198"/>
                </a:lnTo>
                <a:lnTo>
                  <a:pt x="189522" y="447027"/>
                </a:lnTo>
                <a:lnTo>
                  <a:pt x="189522" y="399300"/>
                </a:lnTo>
                <a:close/>
              </a:path>
              <a:path w="189865" h="711835">
                <a:moveTo>
                  <a:pt x="189522" y="332740"/>
                </a:moveTo>
                <a:lnTo>
                  <a:pt x="0" y="530910"/>
                </a:lnTo>
                <a:lnTo>
                  <a:pt x="0" y="578662"/>
                </a:lnTo>
                <a:lnTo>
                  <a:pt x="189522" y="380492"/>
                </a:lnTo>
                <a:lnTo>
                  <a:pt x="189522" y="332740"/>
                </a:lnTo>
                <a:close/>
              </a:path>
              <a:path w="189865" h="711835">
                <a:moveTo>
                  <a:pt x="189522" y="266192"/>
                </a:moveTo>
                <a:lnTo>
                  <a:pt x="0" y="464375"/>
                </a:lnTo>
                <a:lnTo>
                  <a:pt x="0" y="512102"/>
                </a:lnTo>
                <a:lnTo>
                  <a:pt x="189522" y="313944"/>
                </a:lnTo>
                <a:lnTo>
                  <a:pt x="189522" y="266192"/>
                </a:lnTo>
                <a:close/>
              </a:path>
              <a:path w="189865" h="711835">
                <a:moveTo>
                  <a:pt x="189522" y="199656"/>
                </a:moveTo>
                <a:lnTo>
                  <a:pt x="0" y="397814"/>
                </a:lnTo>
                <a:lnTo>
                  <a:pt x="0" y="445554"/>
                </a:lnTo>
                <a:lnTo>
                  <a:pt x="189522" y="247396"/>
                </a:lnTo>
                <a:lnTo>
                  <a:pt x="189522" y="199656"/>
                </a:lnTo>
                <a:close/>
              </a:path>
              <a:path w="189865" h="711835">
                <a:moveTo>
                  <a:pt x="189522" y="133108"/>
                </a:moveTo>
                <a:lnTo>
                  <a:pt x="0" y="331266"/>
                </a:lnTo>
                <a:lnTo>
                  <a:pt x="0" y="379006"/>
                </a:lnTo>
                <a:lnTo>
                  <a:pt x="189522" y="180848"/>
                </a:lnTo>
                <a:lnTo>
                  <a:pt x="189522" y="133108"/>
                </a:lnTo>
                <a:close/>
              </a:path>
              <a:path w="189865" h="711835">
                <a:moveTo>
                  <a:pt x="189522" y="66548"/>
                </a:moveTo>
                <a:lnTo>
                  <a:pt x="0" y="264718"/>
                </a:lnTo>
                <a:lnTo>
                  <a:pt x="0" y="312470"/>
                </a:lnTo>
                <a:lnTo>
                  <a:pt x="189522" y="114300"/>
                </a:lnTo>
                <a:lnTo>
                  <a:pt x="189522" y="66548"/>
                </a:lnTo>
                <a:close/>
              </a:path>
              <a:path w="189865" h="711835">
                <a:moveTo>
                  <a:pt x="189522" y="0"/>
                </a:moveTo>
                <a:lnTo>
                  <a:pt x="0" y="198183"/>
                </a:lnTo>
                <a:lnTo>
                  <a:pt x="0" y="245922"/>
                </a:lnTo>
                <a:lnTo>
                  <a:pt x="189522" y="47752"/>
                </a:lnTo>
                <a:lnTo>
                  <a:pt x="189522" y="0"/>
                </a:lnTo>
                <a:close/>
              </a:path>
            </a:pathLst>
          </a:custGeom>
          <a:solidFill>
            <a:srgbClr val="C1BB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4533345" y="1073733"/>
            <a:ext cx="105410" cy="561340"/>
          </a:xfrm>
          <a:custGeom>
            <a:avLst/>
            <a:gdLst/>
            <a:ahLst/>
            <a:cxnLst/>
            <a:rect l="l" t="t" r="r" b="b"/>
            <a:pathLst>
              <a:path w="105409" h="561339">
                <a:moveTo>
                  <a:pt x="0" y="465835"/>
                </a:moveTo>
                <a:lnTo>
                  <a:pt x="0" y="513575"/>
                </a:lnTo>
                <a:lnTo>
                  <a:pt x="105308" y="561212"/>
                </a:lnTo>
                <a:lnTo>
                  <a:pt x="105308" y="513473"/>
                </a:lnTo>
                <a:lnTo>
                  <a:pt x="0" y="465835"/>
                </a:lnTo>
                <a:close/>
              </a:path>
              <a:path w="105409" h="561339">
                <a:moveTo>
                  <a:pt x="0" y="399287"/>
                </a:moveTo>
                <a:lnTo>
                  <a:pt x="0" y="447027"/>
                </a:lnTo>
                <a:lnTo>
                  <a:pt x="105308" y="494677"/>
                </a:lnTo>
                <a:lnTo>
                  <a:pt x="105308" y="446938"/>
                </a:lnTo>
                <a:lnTo>
                  <a:pt x="0" y="399287"/>
                </a:lnTo>
                <a:close/>
              </a:path>
              <a:path w="105409" h="561339">
                <a:moveTo>
                  <a:pt x="0" y="332739"/>
                </a:moveTo>
                <a:lnTo>
                  <a:pt x="0" y="380491"/>
                </a:lnTo>
                <a:lnTo>
                  <a:pt x="105308" y="428129"/>
                </a:lnTo>
                <a:lnTo>
                  <a:pt x="105308" y="380390"/>
                </a:lnTo>
                <a:lnTo>
                  <a:pt x="0" y="332739"/>
                </a:lnTo>
                <a:close/>
              </a:path>
              <a:path w="105409" h="561339">
                <a:moveTo>
                  <a:pt x="0" y="266191"/>
                </a:moveTo>
                <a:lnTo>
                  <a:pt x="0" y="313943"/>
                </a:lnTo>
                <a:lnTo>
                  <a:pt x="105308" y="361581"/>
                </a:lnTo>
                <a:lnTo>
                  <a:pt x="105308" y="313842"/>
                </a:lnTo>
                <a:lnTo>
                  <a:pt x="0" y="266191"/>
                </a:lnTo>
                <a:close/>
              </a:path>
              <a:path w="105409" h="561339">
                <a:moveTo>
                  <a:pt x="0" y="199656"/>
                </a:moveTo>
                <a:lnTo>
                  <a:pt x="0" y="247383"/>
                </a:lnTo>
                <a:lnTo>
                  <a:pt x="105308" y="295033"/>
                </a:lnTo>
                <a:lnTo>
                  <a:pt x="105308" y="247281"/>
                </a:lnTo>
                <a:lnTo>
                  <a:pt x="0" y="199656"/>
                </a:lnTo>
                <a:close/>
              </a:path>
              <a:path w="105409" h="561339">
                <a:moveTo>
                  <a:pt x="0" y="133095"/>
                </a:moveTo>
                <a:lnTo>
                  <a:pt x="0" y="180835"/>
                </a:lnTo>
                <a:lnTo>
                  <a:pt x="105308" y="228485"/>
                </a:lnTo>
                <a:lnTo>
                  <a:pt x="105308" y="180733"/>
                </a:lnTo>
                <a:lnTo>
                  <a:pt x="0" y="133095"/>
                </a:lnTo>
                <a:close/>
              </a:path>
              <a:path w="105409" h="561339">
                <a:moveTo>
                  <a:pt x="0" y="66547"/>
                </a:moveTo>
                <a:lnTo>
                  <a:pt x="0" y="114299"/>
                </a:lnTo>
                <a:lnTo>
                  <a:pt x="105308" y="161937"/>
                </a:lnTo>
                <a:lnTo>
                  <a:pt x="105308" y="114198"/>
                </a:lnTo>
                <a:lnTo>
                  <a:pt x="0" y="66547"/>
                </a:lnTo>
                <a:close/>
              </a:path>
              <a:path w="105409" h="561339">
                <a:moveTo>
                  <a:pt x="0" y="0"/>
                </a:moveTo>
                <a:lnTo>
                  <a:pt x="0" y="47751"/>
                </a:lnTo>
                <a:lnTo>
                  <a:pt x="105308" y="95389"/>
                </a:lnTo>
                <a:lnTo>
                  <a:pt x="105308" y="47650"/>
                </a:lnTo>
                <a:lnTo>
                  <a:pt x="0" y="0"/>
                </a:lnTo>
                <a:close/>
              </a:path>
            </a:pathLst>
          </a:custGeom>
          <a:solidFill>
            <a:srgbClr val="7B95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430971" y="621905"/>
            <a:ext cx="248386" cy="257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64235" y="2236025"/>
            <a:ext cx="751884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01620" y="2236025"/>
            <a:ext cx="7518844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6772" y="757469"/>
            <a:ext cx="4528820" cy="1758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rgbClr val="0D417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4235" y="2236025"/>
            <a:ext cx="15556230" cy="64164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76798" y="9041321"/>
            <a:ext cx="5531104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4235" y="9041321"/>
            <a:ext cx="3975481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444984" y="9041321"/>
            <a:ext cx="3975481" cy="486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r="3410"/>
          <a:stretch/>
        </p:blipFill>
        <p:spPr>
          <a:xfrm>
            <a:off x="-411444" y="32513"/>
            <a:ext cx="17710149" cy="9781412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006772" y="654164"/>
            <a:ext cx="10988378" cy="232563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«Новое» в осуществлении государственного контроля </a:t>
            </a:r>
            <a:b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</a:br>
            <a:r>
              <a:rPr lang="ru-RU" sz="5000" b="1" dirty="0" smtClean="0">
                <a:solidFill>
                  <a:srgbClr val="0070C0"/>
                </a:solidFill>
                <a:latin typeface="PT Astra Sans" panose="020B0603020203020204" pitchFamily="34" charset="-52"/>
                <a:ea typeface="PT Astra Sans" panose="020B0603020203020204" pitchFamily="34" charset="-52"/>
              </a:rPr>
              <a:t>в 2022 году</a:t>
            </a:r>
            <a:endParaRPr sz="5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49820" y="948600"/>
            <a:ext cx="13290995" cy="8179525"/>
            <a:chOff x="949820" y="948600"/>
            <a:chExt cx="13667550" cy="8418686"/>
          </a:xfrm>
        </p:grpSpPr>
        <p:sp>
          <p:nvSpPr>
            <p:cNvPr id="26" name="object 26"/>
            <p:cNvSpPr/>
            <p:nvPr/>
          </p:nvSpPr>
          <p:spPr>
            <a:xfrm>
              <a:off x="13506450" y="948600"/>
              <a:ext cx="1012190" cy="1491615"/>
            </a:xfrm>
            <a:custGeom>
              <a:avLst/>
              <a:gdLst/>
              <a:ahLst/>
              <a:cxnLst/>
              <a:rect l="l" t="t" r="r" b="b"/>
              <a:pathLst>
                <a:path w="1012190" h="1491614">
                  <a:moveTo>
                    <a:pt x="1011923" y="0"/>
                  </a:moveTo>
                  <a:lnTo>
                    <a:pt x="0" y="0"/>
                  </a:lnTo>
                  <a:lnTo>
                    <a:pt x="0" y="1491068"/>
                  </a:lnTo>
                  <a:lnTo>
                    <a:pt x="1011923" y="1491068"/>
                  </a:lnTo>
                  <a:lnTo>
                    <a:pt x="1011923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864717" y="1026616"/>
              <a:ext cx="376555" cy="1412240"/>
            </a:xfrm>
            <a:custGeom>
              <a:avLst/>
              <a:gdLst/>
              <a:ahLst/>
              <a:cxnLst/>
              <a:rect l="l" t="t" r="r" b="b"/>
              <a:pathLst>
                <a:path w="376555" h="1412239">
                  <a:moveTo>
                    <a:pt x="375983" y="924217"/>
                  </a:moveTo>
                  <a:lnTo>
                    <a:pt x="0" y="1317371"/>
                  </a:lnTo>
                  <a:lnTo>
                    <a:pt x="0" y="1412100"/>
                  </a:lnTo>
                  <a:lnTo>
                    <a:pt x="375983" y="1018933"/>
                  </a:lnTo>
                  <a:lnTo>
                    <a:pt x="375983" y="924217"/>
                  </a:lnTo>
                  <a:close/>
                </a:path>
                <a:path w="376555" h="1412239">
                  <a:moveTo>
                    <a:pt x="375983" y="792187"/>
                  </a:moveTo>
                  <a:lnTo>
                    <a:pt x="0" y="1185341"/>
                  </a:lnTo>
                  <a:lnTo>
                    <a:pt x="0" y="1280058"/>
                  </a:lnTo>
                  <a:lnTo>
                    <a:pt x="375983" y="886904"/>
                  </a:lnTo>
                  <a:lnTo>
                    <a:pt x="375983" y="792187"/>
                  </a:lnTo>
                  <a:close/>
                </a:path>
                <a:path w="376555" h="1412239">
                  <a:moveTo>
                    <a:pt x="375983" y="660158"/>
                  </a:moveTo>
                  <a:lnTo>
                    <a:pt x="0" y="1053312"/>
                  </a:lnTo>
                  <a:lnTo>
                    <a:pt x="0" y="1148041"/>
                  </a:lnTo>
                  <a:lnTo>
                    <a:pt x="375983" y="754875"/>
                  </a:lnTo>
                  <a:lnTo>
                    <a:pt x="375983" y="660158"/>
                  </a:lnTo>
                  <a:close/>
                </a:path>
                <a:path w="376555" h="1412239">
                  <a:moveTo>
                    <a:pt x="375983" y="528116"/>
                  </a:moveTo>
                  <a:lnTo>
                    <a:pt x="0" y="921283"/>
                  </a:lnTo>
                  <a:lnTo>
                    <a:pt x="0" y="1016000"/>
                  </a:lnTo>
                  <a:lnTo>
                    <a:pt x="375983" y="622846"/>
                  </a:lnTo>
                  <a:lnTo>
                    <a:pt x="375983" y="528116"/>
                  </a:lnTo>
                  <a:close/>
                </a:path>
                <a:path w="376555" h="1412239">
                  <a:moveTo>
                    <a:pt x="375983" y="396087"/>
                  </a:moveTo>
                  <a:lnTo>
                    <a:pt x="0" y="789254"/>
                  </a:lnTo>
                  <a:lnTo>
                    <a:pt x="0" y="883970"/>
                  </a:lnTo>
                  <a:lnTo>
                    <a:pt x="375983" y="490804"/>
                  </a:lnTo>
                  <a:lnTo>
                    <a:pt x="375983" y="396087"/>
                  </a:lnTo>
                  <a:close/>
                </a:path>
                <a:path w="376555" h="1412239">
                  <a:moveTo>
                    <a:pt x="375983" y="264058"/>
                  </a:moveTo>
                  <a:lnTo>
                    <a:pt x="0" y="657225"/>
                  </a:lnTo>
                  <a:lnTo>
                    <a:pt x="0" y="751941"/>
                  </a:lnTo>
                  <a:lnTo>
                    <a:pt x="375983" y="358775"/>
                  </a:lnTo>
                  <a:lnTo>
                    <a:pt x="375983" y="264058"/>
                  </a:lnTo>
                  <a:close/>
                </a:path>
                <a:path w="376555" h="1412239">
                  <a:moveTo>
                    <a:pt x="375983" y="132041"/>
                  </a:moveTo>
                  <a:lnTo>
                    <a:pt x="0" y="525195"/>
                  </a:lnTo>
                  <a:lnTo>
                    <a:pt x="0" y="619912"/>
                  </a:lnTo>
                  <a:lnTo>
                    <a:pt x="375983" y="226745"/>
                  </a:lnTo>
                  <a:lnTo>
                    <a:pt x="375983" y="132041"/>
                  </a:lnTo>
                  <a:close/>
                </a:path>
                <a:path w="376555" h="1412239">
                  <a:moveTo>
                    <a:pt x="375983" y="0"/>
                  </a:moveTo>
                  <a:lnTo>
                    <a:pt x="0" y="393166"/>
                  </a:lnTo>
                  <a:lnTo>
                    <a:pt x="0" y="487883"/>
                  </a:lnTo>
                  <a:lnTo>
                    <a:pt x="375983" y="94729"/>
                  </a:lnTo>
                  <a:lnTo>
                    <a:pt x="375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240815" y="1026616"/>
              <a:ext cx="376555" cy="1189355"/>
            </a:xfrm>
            <a:custGeom>
              <a:avLst/>
              <a:gdLst/>
              <a:ahLst/>
              <a:cxnLst/>
              <a:rect l="l" t="t" r="r" b="b"/>
              <a:pathLst>
                <a:path w="376555" h="1189355">
                  <a:moveTo>
                    <a:pt x="0" y="924204"/>
                  </a:moveTo>
                  <a:lnTo>
                    <a:pt x="0" y="1018933"/>
                  </a:lnTo>
                  <a:lnTo>
                    <a:pt x="375996" y="1189037"/>
                  </a:lnTo>
                  <a:lnTo>
                    <a:pt x="375996" y="1094320"/>
                  </a:lnTo>
                  <a:lnTo>
                    <a:pt x="0" y="924204"/>
                  </a:lnTo>
                  <a:close/>
                </a:path>
                <a:path w="376555" h="1189355">
                  <a:moveTo>
                    <a:pt x="0" y="792175"/>
                  </a:moveTo>
                  <a:lnTo>
                    <a:pt x="0" y="886891"/>
                  </a:lnTo>
                  <a:lnTo>
                    <a:pt x="375996" y="1057008"/>
                  </a:lnTo>
                  <a:lnTo>
                    <a:pt x="375996" y="962291"/>
                  </a:lnTo>
                  <a:lnTo>
                    <a:pt x="0" y="792175"/>
                  </a:lnTo>
                  <a:close/>
                </a:path>
                <a:path w="376555" h="1189355">
                  <a:moveTo>
                    <a:pt x="0" y="660146"/>
                  </a:moveTo>
                  <a:lnTo>
                    <a:pt x="0" y="754862"/>
                  </a:lnTo>
                  <a:lnTo>
                    <a:pt x="375996" y="924979"/>
                  </a:lnTo>
                  <a:lnTo>
                    <a:pt x="375996" y="830262"/>
                  </a:lnTo>
                  <a:lnTo>
                    <a:pt x="0" y="660146"/>
                  </a:lnTo>
                  <a:close/>
                </a:path>
                <a:path w="376555" h="1189355">
                  <a:moveTo>
                    <a:pt x="0" y="528116"/>
                  </a:moveTo>
                  <a:lnTo>
                    <a:pt x="0" y="622833"/>
                  </a:lnTo>
                  <a:lnTo>
                    <a:pt x="375996" y="792949"/>
                  </a:lnTo>
                  <a:lnTo>
                    <a:pt x="375996" y="698233"/>
                  </a:lnTo>
                  <a:lnTo>
                    <a:pt x="0" y="528116"/>
                  </a:lnTo>
                  <a:close/>
                </a:path>
                <a:path w="376555" h="1189355">
                  <a:moveTo>
                    <a:pt x="0" y="396087"/>
                  </a:moveTo>
                  <a:lnTo>
                    <a:pt x="0" y="490804"/>
                  </a:lnTo>
                  <a:lnTo>
                    <a:pt x="375996" y="660920"/>
                  </a:lnTo>
                  <a:lnTo>
                    <a:pt x="375996" y="566204"/>
                  </a:lnTo>
                  <a:lnTo>
                    <a:pt x="0" y="396087"/>
                  </a:lnTo>
                  <a:close/>
                </a:path>
                <a:path w="376555" h="1189355">
                  <a:moveTo>
                    <a:pt x="0" y="264058"/>
                  </a:moveTo>
                  <a:lnTo>
                    <a:pt x="0" y="358775"/>
                  </a:lnTo>
                  <a:lnTo>
                    <a:pt x="375996" y="528891"/>
                  </a:lnTo>
                  <a:lnTo>
                    <a:pt x="375996" y="434174"/>
                  </a:lnTo>
                  <a:lnTo>
                    <a:pt x="0" y="264058"/>
                  </a:lnTo>
                  <a:close/>
                </a:path>
                <a:path w="376555" h="1189355">
                  <a:moveTo>
                    <a:pt x="0" y="132029"/>
                  </a:moveTo>
                  <a:lnTo>
                    <a:pt x="0" y="226745"/>
                  </a:lnTo>
                  <a:lnTo>
                    <a:pt x="375996" y="396862"/>
                  </a:lnTo>
                  <a:lnTo>
                    <a:pt x="375996" y="302145"/>
                  </a:lnTo>
                  <a:lnTo>
                    <a:pt x="0" y="132029"/>
                  </a:lnTo>
                  <a:close/>
                </a:path>
                <a:path w="376555" h="1189355">
                  <a:moveTo>
                    <a:pt x="0" y="0"/>
                  </a:moveTo>
                  <a:lnTo>
                    <a:pt x="0" y="94716"/>
                  </a:lnTo>
                  <a:lnTo>
                    <a:pt x="375996" y="264833"/>
                  </a:lnTo>
                  <a:lnTo>
                    <a:pt x="375996" y="170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436219" y="1637486"/>
              <a:ext cx="269240" cy="1010285"/>
            </a:xfrm>
            <a:custGeom>
              <a:avLst/>
              <a:gdLst/>
              <a:ahLst/>
              <a:cxnLst/>
              <a:rect l="l" t="t" r="r" b="b"/>
              <a:pathLst>
                <a:path w="269240" h="1010285">
                  <a:moveTo>
                    <a:pt x="268998" y="661212"/>
                  </a:moveTo>
                  <a:lnTo>
                    <a:pt x="0" y="942492"/>
                  </a:lnTo>
                  <a:lnTo>
                    <a:pt x="0" y="1010259"/>
                  </a:lnTo>
                  <a:lnTo>
                    <a:pt x="268998" y="728967"/>
                  </a:lnTo>
                  <a:lnTo>
                    <a:pt x="268998" y="661212"/>
                  </a:lnTo>
                  <a:close/>
                </a:path>
                <a:path w="269240" h="1010285">
                  <a:moveTo>
                    <a:pt x="268998" y="566762"/>
                  </a:moveTo>
                  <a:lnTo>
                    <a:pt x="0" y="848029"/>
                  </a:lnTo>
                  <a:lnTo>
                    <a:pt x="0" y="915797"/>
                  </a:lnTo>
                  <a:lnTo>
                    <a:pt x="268998" y="634517"/>
                  </a:lnTo>
                  <a:lnTo>
                    <a:pt x="268998" y="566762"/>
                  </a:lnTo>
                  <a:close/>
                </a:path>
                <a:path w="269240" h="1010285">
                  <a:moveTo>
                    <a:pt x="268998" y="472300"/>
                  </a:moveTo>
                  <a:lnTo>
                    <a:pt x="0" y="753579"/>
                  </a:lnTo>
                  <a:lnTo>
                    <a:pt x="0" y="821334"/>
                  </a:lnTo>
                  <a:lnTo>
                    <a:pt x="268998" y="540054"/>
                  </a:lnTo>
                  <a:lnTo>
                    <a:pt x="268998" y="472300"/>
                  </a:lnTo>
                  <a:close/>
                </a:path>
                <a:path w="269240" h="1010285">
                  <a:moveTo>
                    <a:pt x="268998" y="377837"/>
                  </a:moveTo>
                  <a:lnTo>
                    <a:pt x="0" y="659117"/>
                  </a:lnTo>
                  <a:lnTo>
                    <a:pt x="0" y="726871"/>
                  </a:lnTo>
                  <a:lnTo>
                    <a:pt x="268998" y="445592"/>
                  </a:lnTo>
                  <a:lnTo>
                    <a:pt x="268998" y="377837"/>
                  </a:lnTo>
                  <a:close/>
                </a:path>
                <a:path w="269240" h="1010285">
                  <a:moveTo>
                    <a:pt x="268998" y="283387"/>
                  </a:moveTo>
                  <a:lnTo>
                    <a:pt x="0" y="564654"/>
                  </a:lnTo>
                  <a:lnTo>
                    <a:pt x="0" y="632421"/>
                  </a:lnTo>
                  <a:lnTo>
                    <a:pt x="268998" y="351142"/>
                  </a:lnTo>
                  <a:lnTo>
                    <a:pt x="268998" y="283387"/>
                  </a:lnTo>
                  <a:close/>
                </a:path>
                <a:path w="269240" h="1010285">
                  <a:moveTo>
                    <a:pt x="268998" y="188912"/>
                  </a:moveTo>
                  <a:lnTo>
                    <a:pt x="0" y="470192"/>
                  </a:lnTo>
                  <a:lnTo>
                    <a:pt x="0" y="537959"/>
                  </a:lnTo>
                  <a:lnTo>
                    <a:pt x="268998" y="256679"/>
                  </a:lnTo>
                  <a:lnTo>
                    <a:pt x="268998" y="188912"/>
                  </a:lnTo>
                  <a:close/>
                </a:path>
                <a:path w="269240" h="1010285">
                  <a:moveTo>
                    <a:pt x="268998" y="94462"/>
                  </a:moveTo>
                  <a:lnTo>
                    <a:pt x="0" y="375742"/>
                  </a:lnTo>
                  <a:lnTo>
                    <a:pt x="0" y="443496"/>
                  </a:lnTo>
                  <a:lnTo>
                    <a:pt x="268998" y="162229"/>
                  </a:lnTo>
                  <a:lnTo>
                    <a:pt x="268998" y="94462"/>
                  </a:lnTo>
                  <a:close/>
                </a:path>
                <a:path w="269240" h="1010285">
                  <a:moveTo>
                    <a:pt x="268998" y="0"/>
                  </a:moveTo>
                  <a:lnTo>
                    <a:pt x="0" y="281292"/>
                  </a:lnTo>
                  <a:lnTo>
                    <a:pt x="0" y="349046"/>
                  </a:lnTo>
                  <a:lnTo>
                    <a:pt x="268998" y="67767"/>
                  </a:lnTo>
                  <a:lnTo>
                    <a:pt x="268998" y="0"/>
                  </a:lnTo>
                  <a:close/>
                </a:path>
              </a:pathLst>
            </a:custGeom>
            <a:solidFill>
              <a:srgbClr val="9A94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05205" y="1637474"/>
              <a:ext cx="149860" cy="796925"/>
            </a:xfrm>
            <a:custGeom>
              <a:avLst/>
              <a:gdLst/>
              <a:ahLst/>
              <a:cxnLst/>
              <a:rect l="l" t="t" r="r" b="b"/>
              <a:pathLst>
                <a:path w="149859" h="796925">
                  <a:moveTo>
                    <a:pt x="0" y="661212"/>
                  </a:moveTo>
                  <a:lnTo>
                    <a:pt x="0" y="728980"/>
                  </a:lnTo>
                  <a:lnTo>
                    <a:pt x="149478" y="796607"/>
                  </a:lnTo>
                  <a:lnTo>
                    <a:pt x="149478" y="728840"/>
                  </a:lnTo>
                  <a:lnTo>
                    <a:pt x="0" y="661212"/>
                  </a:lnTo>
                  <a:close/>
                </a:path>
                <a:path w="149859" h="796925">
                  <a:moveTo>
                    <a:pt x="0" y="566762"/>
                  </a:moveTo>
                  <a:lnTo>
                    <a:pt x="0" y="634530"/>
                  </a:lnTo>
                  <a:lnTo>
                    <a:pt x="149478" y="702144"/>
                  </a:lnTo>
                  <a:lnTo>
                    <a:pt x="149478" y="634377"/>
                  </a:lnTo>
                  <a:lnTo>
                    <a:pt x="0" y="566762"/>
                  </a:lnTo>
                  <a:close/>
                </a:path>
                <a:path w="149859" h="796925">
                  <a:moveTo>
                    <a:pt x="0" y="472300"/>
                  </a:moveTo>
                  <a:lnTo>
                    <a:pt x="0" y="540067"/>
                  </a:lnTo>
                  <a:lnTo>
                    <a:pt x="149478" y="607682"/>
                  </a:lnTo>
                  <a:lnTo>
                    <a:pt x="149478" y="539915"/>
                  </a:lnTo>
                  <a:lnTo>
                    <a:pt x="0" y="472300"/>
                  </a:lnTo>
                  <a:close/>
                </a:path>
                <a:path w="149859" h="796925">
                  <a:moveTo>
                    <a:pt x="0" y="377837"/>
                  </a:moveTo>
                  <a:lnTo>
                    <a:pt x="0" y="445604"/>
                  </a:lnTo>
                  <a:lnTo>
                    <a:pt x="149478" y="513219"/>
                  </a:lnTo>
                  <a:lnTo>
                    <a:pt x="149478" y="445465"/>
                  </a:lnTo>
                  <a:lnTo>
                    <a:pt x="0" y="377837"/>
                  </a:lnTo>
                  <a:close/>
                </a:path>
                <a:path w="149859" h="796925">
                  <a:moveTo>
                    <a:pt x="0" y="283387"/>
                  </a:moveTo>
                  <a:lnTo>
                    <a:pt x="0" y="351142"/>
                  </a:lnTo>
                  <a:lnTo>
                    <a:pt x="149478" y="418769"/>
                  </a:lnTo>
                  <a:lnTo>
                    <a:pt x="149478" y="351002"/>
                  </a:lnTo>
                  <a:lnTo>
                    <a:pt x="0" y="283387"/>
                  </a:lnTo>
                  <a:close/>
                </a:path>
                <a:path w="149859" h="796925">
                  <a:moveTo>
                    <a:pt x="0" y="188912"/>
                  </a:moveTo>
                  <a:lnTo>
                    <a:pt x="0" y="256679"/>
                  </a:lnTo>
                  <a:lnTo>
                    <a:pt x="149478" y="324307"/>
                  </a:lnTo>
                  <a:lnTo>
                    <a:pt x="149478" y="256540"/>
                  </a:lnTo>
                  <a:lnTo>
                    <a:pt x="0" y="188912"/>
                  </a:lnTo>
                  <a:close/>
                </a:path>
                <a:path w="149859" h="796925">
                  <a:moveTo>
                    <a:pt x="0" y="94462"/>
                  </a:moveTo>
                  <a:lnTo>
                    <a:pt x="0" y="162229"/>
                  </a:lnTo>
                  <a:lnTo>
                    <a:pt x="149478" y="229844"/>
                  </a:lnTo>
                  <a:lnTo>
                    <a:pt x="149478" y="162090"/>
                  </a:lnTo>
                  <a:lnTo>
                    <a:pt x="0" y="94462"/>
                  </a:lnTo>
                  <a:close/>
                </a:path>
                <a:path w="149859" h="796925">
                  <a:moveTo>
                    <a:pt x="0" y="0"/>
                  </a:moveTo>
                  <a:lnTo>
                    <a:pt x="0" y="67767"/>
                  </a:lnTo>
                  <a:lnTo>
                    <a:pt x="149478" y="135394"/>
                  </a:lnTo>
                  <a:lnTo>
                    <a:pt x="149478" y="67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820" y="8558143"/>
              <a:ext cx="880363" cy="809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4772512" y="993551"/>
            <a:ext cx="2251838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35"/>
              </a:spcBef>
            </a:pPr>
            <a:r>
              <a:rPr lang="ru-RU"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ДЕПАРТАМЕНТ АРХИТЕКТУРЫ И СТРОИТЕЛЬСТВА </a:t>
            </a:r>
            <a:r>
              <a:rPr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lang="ru-RU" sz="1400" b="1" spc="-60" dirty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400" b="1" spc="15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4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150" y="4654549"/>
            <a:ext cx="16157309" cy="4780775"/>
            <a:chOff x="0" y="4939169"/>
            <a:chExt cx="17385379" cy="4780775"/>
          </a:xfrm>
        </p:grpSpPr>
        <p:sp>
          <p:nvSpPr>
            <p:cNvPr id="3" name="object 3"/>
            <p:cNvSpPr/>
            <p:nvPr/>
          </p:nvSpPr>
          <p:spPr>
            <a:xfrm>
              <a:off x="0" y="4939169"/>
              <a:ext cx="17280001" cy="4780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378" y="7024121"/>
              <a:ext cx="17280001" cy="2624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24353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PT Astra Sans" panose="020B0603020203020204" pitchFamily="34" charset="-52"/>
                <a:cs typeface="Arial"/>
                <a:sym typeface="Arial"/>
              </a:rPr>
              <a:t>Мораторий на проверки в 2022 году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0469" y="41751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9264" y="57753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04988" y="2156754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3634" y="2221218"/>
            <a:ext cx="535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8391" y="2388300"/>
            <a:ext cx="535274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Постановление правительства РФ</a:t>
            </a: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от 10.03.2022  №336:</a:t>
            </a:r>
            <a:endParaRPr lang="zh-CN" altLang="en-US" sz="2500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691888" y="4907644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03634" y="3546553"/>
            <a:ext cx="5159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До конца 2022 года отменены плановые  и внеплановые проверки в отношении застройщиков.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91190" y="5191837"/>
            <a:ext cx="53797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ru-RU" altLang="zh-CN" sz="2200" kern="0" dirty="0" smtClean="0">
                <a:latin typeface="Arial"/>
                <a:cs typeface="Arial"/>
                <a:sym typeface="Arial"/>
              </a:rPr>
              <a:t>С 10 марта 2022 года все начатые проверки, на которые распространяется мораторий, прекращены</a:t>
            </a:r>
            <a:r>
              <a:rPr lang="ru-RU" altLang="zh-CN" sz="2000" kern="0" dirty="0" smtClean="0">
                <a:latin typeface="Arial"/>
                <a:cs typeface="Arial"/>
                <a:sym typeface="Arial"/>
              </a:rPr>
              <a:t>.</a:t>
            </a:r>
            <a:endParaRPr lang="zh-CN" altLang="en-US" sz="2000" kern="0" dirty="0">
              <a:latin typeface="Arial"/>
              <a:cs typeface="Arial"/>
              <a:sym typeface="Arial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22940" y="6921898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3075" name="Picture 3" descr="C:\Users\merkulova\Downloads\WhatsApp Image 2022-06-20 at 15.09.0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085975"/>
            <a:ext cx="59150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900" y="4685791"/>
            <a:ext cx="16125559" cy="4780775"/>
            <a:chOff x="34163" y="4970411"/>
            <a:chExt cx="17351216" cy="4780775"/>
          </a:xfrm>
        </p:grpSpPr>
        <p:sp>
          <p:nvSpPr>
            <p:cNvPr id="3" name="object 3"/>
            <p:cNvSpPr/>
            <p:nvPr/>
          </p:nvSpPr>
          <p:spPr>
            <a:xfrm>
              <a:off x="34163" y="4970411"/>
              <a:ext cx="17280001" cy="4780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378" y="7024121"/>
              <a:ext cx="17280001" cy="26247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24353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PT Astra Sans" panose="020B0603020203020204" pitchFamily="34" charset="-52"/>
                <a:cs typeface="Arial"/>
                <a:sym typeface="Arial"/>
              </a:rPr>
              <a:t>Мораторий на проверки в 2022 году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0469" y="41751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9264" y="57753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490066" y="1639328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93637" y="1889125"/>
            <a:ext cx="535274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Постановление правительства РФ</a:t>
            </a: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от 10.03.2022  №336:</a:t>
            </a:r>
            <a:endParaRPr lang="zh-CN" altLang="en-US" sz="2500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486493" y="4685791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36957" y="4982309"/>
            <a:ext cx="576561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ru-RU" dirty="0">
                <a:solidFill>
                  <a:srgbClr val="000000"/>
                </a:solidFill>
                <a:latin typeface="Circe"/>
              </a:rPr>
              <a:t>Проведение 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внеплановых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 контрольных мероприятий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допускается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в исключительных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случаях:</a:t>
            </a:r>
          </a:p>
          <a:p>
            <a:pPr marL="285750" indent="-285750" algn="just" defTabSz="1219170">
              <a:buClr>
                <a:srgbClr val="0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при угрозе жизни, причинения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тяжкого вреда здоровью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граждан;</a:t>
            </a:r>
          </a:p>
          <a:p>
            <a:pPr marL="285750" indent="-285750" algn="just" defTabSz="1219170">
              <a:buClr>
                <a:srgbClr val="0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угрозе обороне страны и безопасности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государства;</a:t>
            </a:r>
          </a:p>
          <a:p>
            <a:pPr marL="285750" indent="-285750" algn="just" defTabSz="1219170">
              <a:buClr>
                <a:srgbClr val="00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Circe"/>
              </a:rPr>
              <a:t>при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угрозе возникновения чрезвычайных ситуаций природного и техногенного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характера.</a:t>
            </a:r>
          </a:p>
          <a:p>
            <a:pPr marL="285750" indent="-285750" algn="just" defTabSz="1219170">
              <a:buClr>
                <a:srgbClr val="000000"/>
              </a:buClr>
              <a:buFontTx/>
              <a:buChar char="-"/>
            </a:pPr>
            <a:endParaRPr lang="ru-RU" sz="800" dirty="0" smtClean="0">
              <a:solidFill>
                <a:srgbClr val="000000"/>
              </a:solidFill>
              <a:latin typeface="Circe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dirty="0">
                <a:solidFill>
                  <a:srgbClr val="000000"/>
                </a:solidFill>
                <a:latin typeface="Circe"/>
              </a:rPr>
              <a:t>Т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акие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проверки должны быть согласованы с органами прокуратуры.</a:t>
            </a:r>
            <a:endParaRPr lang="zh-CN" altLang="en-US" kern="0" dirty="0">
              <a:latin typeface="Arial"/>
              <a:cs typeface="Arial"/>
              <a:sym typeface="Arial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493637" y="8366125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pic>
        <p:nvPicPr>
          <p:cNvPr id="3075" name="Picture 3" descr="C:\Users\merkulova\Downloads\WhatsApp Image 2022-06-20 at 15.09.08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085975"/>
            <a:ext cx="59150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11954" y="2936324"/>
            <a:ext cx="5815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irce"/>
              </a:rPr>
              <a:t>Плановые </a:t>
            </a:r>
            <a:r>
              <a:rPr lang="ru-RU" b="1" dirty="0">
                <a:solidFill>
                  <a:srgbClr val="000000"/>
                </a:solidFill>
                <a:latin typeface="Circe"/>
              </a:rPr>
              <a:t>проверки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будут сохранены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в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отношении небольшого закрытого перечня объектов контроля, в рамках санитарно-эпидемиологического,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ветеринарного,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пожарного </a:t>
            </a:r>
            <a:r>
              <a:rPr lang="ru-RU" dirty="0" smtClean="0">
                <a:solidFill>
                  <a:srgbClr val="000000"/>
                </a:solidFill>
                <a:latin typeface="Circe"/>
              </a:rPr>
              <a:t>контроля и </a:t>
            </a:r>
            <a:r>
              <a:rPr lang="ru-RU" dirty="0">
                <a:solidFill>
                  <a:srgbClr val="000000"/>
                </a:solidFill>
                <a:latin typeface="Circe"/>
              </a:rPr>
              <a:t>надзора в области промышленной безопасности.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084" y="4712526"/>
            <a:ext cx="17280255" cy="4780915"/>
            <a:chOff x="0" y="4939169"/>
            <a:chExt cx="17280255" cy="4780915"/>
          </a:xfrm>
        </p:grpSpPr>
        <p:sp>
          <p:nvSpPr>
            <p:cNvPr id="3" name="object 3"/>
            <p:cNvSpPr/>
            <p:nvPr/>
          </p:nvSpPr>
          <p:spPr>
            <a:xfrm>
              <a:off x="0" y="4939169"/>
              <a:ext cx="17280001" cy="4780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748784"/>
              <a:ext cx="17280001" cy="2624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24353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PT Astra Sans" panose="020B0603020203020204" pitchFamily="34" charset="-52"/>
                <a:cs typeface="Arial"/>
                <a:sym typeface="Arial"/>
              </a:rPr>
              <a:t>Мораторий на банкротство застройщиков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0469" y="41751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9264" y="57753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691889" y="1698295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3634" y="2221218"/>
            <a:ext cx="535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4584" y="1728775"/>
            <a:ext cx="535274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Постановление правительства РФ</a:t>
            </a: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от 26.03.2022  №479:</a:t>
            </a:r>
            <a:endParaRPr lang="zh-CN" altLang="en-US" sz="2500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691890" y="4829168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9355" y="2853115"/>
            <a:ext cx="515937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С 1 апреля 2022 года введен мораторий на возбуждение дел о </a:t>
            </a:r>
            <a:r>
              <a:rPr lang="ru-RU" sz="2200" dirty="0" smtClean="0"/>
              <a:t>банкротстве сроком на 6 месяцев </a:t>
            </a:r>
            <a:r>
              <a:rPr lang="ru-RU" sz="2200" dirty="0"/>
              <a:t>по заявлениям, подаваемым кредиторами, в отношении юридических </a:t>
            </a:r>
            <a:r>
              <a:rPr lang="ru-RU" sz="2200" dirty="0" smtClean="0"/>
              <a:t>лиц.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643527" y="7182573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67747" y="5154244"/>
            <a:ext cx="5448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12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2000" dirty="0" smtClean="0">
                <a:solidFill>
                  <a:srgbClr val="C00000"/>
                </a:solidFill>
              </a:rPr>
              <a:t>Мораторий не </a:t>
            </a:r>
            <a:r>
              <a:rPr lang="ru-RU" sz="2000" dirty="0">
                <a:solidFill>
                  <a:srgbClr val="C00000"/>
                </a:solidFill>
              </a:rPr>
              <a:t>распространяется на должников, которые являются застройщиками объектов недвижимости, включенных в единый реестр проблемных объектов по состоянию на 1 апреля 2022 </a:t>
            </a:r>
            <a:r>
              <a:rPr lang="ru-RU" sz="2000" dirty="0" smtClean="0">
                <a:solidFill>
                  <a:srgbClr val="C00000"/>
                </a:solidFill>
              </a:rPr>
              <a:t>года</a:t>
            </a:r>
            <a:endParaRPr lang="zh-CN" altLang="en-US" sz="2000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98" name="Picture 2" descr="C:\Users\merkulova\Desktop\мораторий на банкротств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4" y="1681161"/>
            <a:ext cx="6255225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6850" y="4592399"/>
            <a:ext cx="17280255" cy="4780915"/>
            <a:chOff x="0" y="4939169"/>
            <a:chExt cx="17280255" cy="4780915"/>
          </a:xfrm>
        </p:grpSpPr>
        <p:sp>
          <p:nvSpPr>
            <p:cNvPr id="3" name="object 3"/>
            <p:cNvSpPr/>
            <p:nvPr/>
          </p:nvSpPr>
          <p:spPr>
            <a:xfrm>
              <a:off x="0" y="4939169"/>
              <a:ext cx="17280001" cy="4780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748784"/>
              <a:ext cx="17280001" cy="2624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24353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PT Astra Sans" panose="020B0603020203020204" pitchFamily="34" charset="-52"/>
                <a:cs typeface="Arial"/>
                <a:sym typeface="Arial"/>
              </a:rPr>
              <a:t>Применение неустоек (штрафы, пени)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0469" y="41751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9264" y="57753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29839" y="5378449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3634" y="2221218"/>
            <a:ext cx="535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84584" y="1728775"/>
            <a:ext cx="5352747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Постановление правительства РФ</a:t>
            </a: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 от 26.03.2022  №479:</a:t>
            </a:r>
            <a:endParaRPr lang="zh-CN" altLang="en-US" sz="2500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29839" y="4146549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7841" y="2713660"/>
            <a:ext cx="5159375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Не начисляются неустойки в </a:t>
            </a:r>
            <a:r>
              <a:rPr lang="ru-RU" dirty="0"/>
              <a:t>период с </a:t>
            </a:r>
            <a:r>
              <a:rPr lang="ru-RU" dirty="0" smtClean="0"/>
              <a:t>29.03.2022г. </a:t>
            </a:r>
            <a:r>
              <a:rPr lang="ru-RU" dirty="0"/>
              <a:t>по </a:t>
            </a:r>
            <a:r>
              <a:rPr lang="ru-RU" dirty="0" smtClean="0"/>
              <a:t>31.12.2022г. Также приостанавливается </a:t>
            </a:r>
            <a:r>
              <a:rPr lang="ru-RU" dirty="0"/>
              <a:t>взыскание по исполнительным документам в указанный </a:t>
            </a:r>
            <a:r>
              <a:rPr lang="ru-RU" dirty="0" smtClean="0"/>
              <a:t>период;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cs typeface="Arial" pitchFamily="34" charset="0"/>
              </a:rPr>
              <a:t>Не начисляются проценты, подлежащие уплате участнику долевого строительства в соответствии с ч.2 и 6 ст.9 за период с 29.03.2022г. до 31.12.2022г.;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 smtClean="0"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определении размера убытков, предусмотренных </a:t>
            </a:r>
            <a:r>
              <a:rPr lang="ru-RU" dirty="0" smtClean="0"/>
              <a:t>ст.10 214-ФЗ</a:t>
            </a:r>
            <a:r>
              <a:rPr lang="ru-RU" dirty="0"/>
              <a:t>, не учитываются убытки, причиненные в период </a:t>
            </a:r>
            <a:r>
              <a:rPr lang="ru-RU" dirty="0" smtClean="0"/>
              <a:t>с 29.03.2022г. </a:t>
            </a:r>
            <a:r>
              <a:rPr lang="ru-RU" dirty="0"/>
              <a:t>до </a:t>
            </a:r>
            <a:r>
              <a:rPr lang="ru-RU" dirty="0" smtClean="0"/>
              <a:t>31.12.2022г.;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8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Н</a:t>
            </a:r>
            <a:r>
              <a:rPr lang="ru-RU" dirty="0" smtClean="0"/>
              <a:t>еустойки </a:t>
            </a:r>
            <a:r>
              <a:rPr lang="ru-RU" dirty="0"/>
              <a:t>(штрафы, пени), подлежащие с учетом </a:t>
            </a:r>
            <a:r>
              <a:rPr lang="ru-RU" dirty="0" smtClean="0"/>
              <a:t>ч.9 ст.4</a:t>
            </a:r>
            <a:r>
              <a:rPr lang="ru-RU" dirty="0"/>
              <a:t> 214-ФЗ уплате дольщику за неисполнение или ненадлежащее исполнение обязательств по ДДУ, не начисляются за период с </a:t>
            </a:r>
            <a:r>
              <a:rPr lang="ru-RU" dirty="0" smtClean="0"/>
              <a:t>29.03.2022г. </a:t>
            </a:r>
            <a:r>
              <a:rPr lang="ru-RU" dirty="0"/>
              <a:t>до </a:t>
            </a:r>
            <a:r>
              <a:rPr lang="ru-RU" dirty="0" smtClean="0"/>
              <a:t>31.12.2022г.</a:t>
            </a:r>
          </a:p>
          <a:p>
            <a:pPr marL="285750" indent="-285750" algn="just">
              <a:buFontTx/>
              <a:buChar char="-"/>
            </a:pPr>
            <a:endParaRPr lang="ru-RU" dirty="0">
              <a:cs typeface="Arial" pitchFamily="34" charset="0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06891" y="6613524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4779" y="702023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1200" i="1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099" name="Picture 3" descr="C:\Users\merkulova\Desktop\yuz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33" y="2439035"/>
            <a:ext cx="7231317" cy="45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804150" y="8157208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6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084" y="4223067"/>
            <a:ext cx="17280255" cy="4780915"/>
            <a:chOff x="0" y="4939169"/>
            <a:chExt cx="17280255" cy="4780915"/>
          </a:xfrm>
        </p:grpSpPr>
        <p:sp>
          <p:nvSpPr>
            <p:cNvPr id="3" name="object 3"/>
            <p:cNvSpPr/>
            <p:nvPr/>
          </p:nvSpPr>
          <p:spPr>
            <a:xfrm>
              <a:off x="0" y="4939169"/>
              <a:ext cx="17280001" cy="4780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748784"/>
              <a:ext cx="17280001" cy="2624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9324873"/>
            <a:ext cx="17280255" cy="17145"/>
          </a:xfrm>
          <a:custGeom>
            <a:avLst/>
            <a:gdLst/>
            <a:ahLst/>
            <a:cxnLst/>
            <a:rect l="l" t="t" r="r" b="b"/>
            <a:pathLst>
              <a:path w="17280255" h="17145">
                <a:moveTo>
                  <a:pt x="0" y="16878"/>
                </a:moveTo>
                <a:lnTo>
                  <a:pt x="0" y="0"/>
                </a:lnTo>
                <a:lnTo>
                  <a:pt x="17280001" y="0"/>
                </a:lnTo>
                <a:lnTo>
                  <a:pt x="17280001" y="16878"/>
                </a:lnTo>
                <a:lnTo>
                  <a:pt x="0" y="16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41654" y="12699"/>
            <a:ext cx="3538854" cy="9283700"/>
          </a:xfrm>
          <a:custGeom>
            <a:avLst/>
            <a:gdLst/>
            <a:ahLst/>
            <a:cxnLst/>
            <a:rect l="l" t="t" r="r" b="b"/>
            <a:pathLst>
              <a:path w="3538855" h="9283700">
                <a:moveTo>
                  <a:pt x="3538308" y="0"/>
                </a:moveTo>
                <a:lnTo>
                  <a:pt x="0" y="0"/>
                </a:lnTo>
                <a:lnTo>
                  <a:pt x="0" y="9283700"/>
                </a:lnTo>
                <a:lnTo>
                  <a:pt x="3538308" y="9283700"/>
                </a:lnTo>
                <a:lnTo>
                  <a:pt x="3538308" y="0"/>
                </a:lnTo>
                <a:close/>
              </a:path>
            </a:pathLst>
          </a:custGeom>
          <a:solidFill>
            <a:srgbClr val="174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470" y="687958"/>
            <a:ext cx="1243531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spcBef>
                <a:spcPts val="100"/>
              </a:spcBef>
            </a:pPr>
            <a:r>
              <a:rPr lang="ru-RU" sz="3000" b="1" spc="-50" dirty="0" smtClean="0">
                <a:solidFill>
                  <a:srgbClr val="0070C0"/>
                </a:solidFill>
                <a:latin typeface="Stem Medium"/>
                <a:ea typeface="Stem Medium"/>
                <a:cs typeface="Arial"/>
                <a:sym typeface="Arial"/>
              </a:rPr>
              <a:t>Продление разрешений на строительство</a:t>
            </a:r>
            <a:endParaRPr sz="3000" b="1" dirty="0">
              <a:solidFill>
                <a:srgbClr val="0070C0"/>
              </a:solidFill>
              <a:latin typeface="PT Astra Sans" panose="020B0603020203020204" pitchFamily="34" charset="-52"/>
              <a:ea typeface="PT Astra Sans" panose="020B0603020203020204" pitchFamily="34" charset="-52"/>
              <a:cs typeface="Roboto" panose="02000000000000000000" pitchFamily="2" charset="0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4346936" y="588403"/>
            <a:ext cx="831850" cy="1197610"/>
            <a:chOff x="14346936" y="588403"/>
            <a:chExt cx="831850" cy="1197610"/>
          </a:xfrm>
        </p:grpSpPr>
        <p:sp>
          <p:nvSpPr>
            <p:cNvPr id="41" name="object 41"/>
            <p:cNvSpPr/>
            <p:nvPr/>
          </p:nvSpPr>
          <p:spPr>
            <a:xfrm>
              <a:off x="14396466" y="588403"/>
              <a:ext cx="713105" cy="1050925"/>
            </a:xfrm>
            <a:custGeom>
              <a:avLst/>
              <a:gdLst/>
              <a:ahLst/>
              <a:cxnLst/>
              <a:rect l="l" t="t" r="r" b="b"/>
              <a:pathLst>
                <a:path w="713105" h="1050925">
                  <a:moveTo>
                    <a:pt x="712914" y="0"/>
                  </a:moveTo>
                  <a:lnTo>
                    <a:pt x="0" y="0"/>
                  </a:lnTo>
                  <a:lnTo>
                    <a:pt x="0" y="1050467"/>
                  </a:lnTo>
                  <a:lnTo>
                    <a:pt x="712914" y="1050467"/>
                  </a:lnTo>
                  <a:lnTo>
                    <a:pt x="712914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648815" y="643356"/>
              <a:ext cx="265430" cy="995044"/>
            </a:xfrm>
            <a:custGeom>
              <a:avLst/>
              <a:gdLst/>
              <a:ahLst/>
              <a:cxnLst/>
              <a:rect l="l" t="t" r="r" b="b"/>
              <a:pathLst>
                <a:path w="265430" h="995044">
                  <a:moveTo>
                    <a:pt x="264896" y="651116"/>
                  </a:moveTo>
                  <a:lnTo>
                    <a:pt x="0" y="928103"/>
                  </a:lnTo>
                  <a:lnTo>
                    <a:pt x="0" y="994841"/>
                  </a:lnTo>
                  <a:lnTo>
                    <a:pt x="264896" y="717854"/>
                  </a:lnTo>
                  <a:lnTo>
                    <a:pt x="264896" y="651116"/>
                  </a:lnTo>
                  <a:close/>
                </a:path>
                <a:path w="265430" h="995044">
                  <a:moveTo>
                    <a:pt x="264896" y="558101"/>
                  </a:moveTo>
                  <a:lnTo>
                    <a:pt x="0" y="835088"/>
                  </a:lnTo>
                  <a:lnTo>
                    <a:pt x="0" y="901814"/>
                  </a:lnTo>
                  <a:lnTo>
                    <a:pt x="264896" y="624827"/>
                  </a:lnTo>
                  <a:lnTo>
                    <a:pt x="264896" y="558101"/>
                  </a:lnTo>
                  <a:close/>
                </a:path>
                <a:path w="265430" h="995044">
                  <a:moveTo>
                    <a:pt x="264896" y="465086"/>
                  </a:moveTo>
                  <a:lnTo>
                    <a:pt x="0" y="742073"/>
                  </a:lnTo>
                  <a:lnTo>
                    <a:pt x="0" y="808812"/>
                  </a:lnTo>
                  <a:lnTo>
                    <a:pt x="264896" y="531812"/>
                  </a:lnTo>
                  <a:lnTo>
                    <a:pt x="264896" y="465086"/>
                  </a:lnTo>
                  <a:close/>
                </a:path>
                <a:path w="265430" h="995044">
                  <a:moveTo>
                    <a:pt x="264896" y="372071"/>
                  </a:moveTo>
                  <a:lnTo>
                    <a:pt x="0" y="649058"/>
                  </a:lnTo>
                  <a:lnTo>
                    <a:pt x="0" y="715784"/>
                  </a:lnTo>
                  <a:lnTo>
                    <a:pt x="264896" y="438797"/>
                  </a:lnTo>
                  <a:lnTo>
                    <a:pt x="264896" y="372071"/>
                  </a:lnTo>
                  <a:close/>
                </a:path>
                <a:path w="265430" h="995044">
                  <a:moveTo>
                    <a:pt x="264896" y="279057"/>
                  </a:moveTo>
                  <a:lnTo>
                    <a:pt x="0" y="556031"/>
                  </a:lnTo>
                  <a:lnTo>
                    <a:pt x="0" y="622769"/>
                  </a:lnTo>
                  <a:lnTo>
                    <a:pt x="264896" y="345782"/>
                  </a:lnTo>
                  <a:lnTo>
                    <a:pt x="264896" y="279057"/>
                  </a:lnTo>
                  <a:close/>
                </a:path>
                <a:path w="265430" h="995044">
                  <a:moveTo>
                    <a:pt x="264896" y="186029"/>
                  </a:moveTo>
                  <a:lnTo>
                    <a:pt x="0" y="463016"/>
                  </a:lnTo>
                  <a:lnTo>
                    <a:pt x="0" y="529755"/>
                  </a:lnTo>
                  <a:lnTo>
                    <a:pt x="264896" y="252768"/>
                  </a:lnTo>
                  <a:lnTo>
                    <a:pt x="264896" y="186029"/>
                  </a:lnTo>
                  <a:close/>
                </a:path>
                <a:path w="265430" h="995044">
                  <a:moveTo>
                    <a:pt x="264896" y="93014"/>
                  </a:moveTo>
                  <a:lnTo>
                    <a:pt x="0" y="370001"/>
                  </a:lnTo>
                  <a:lnTo>
                    <a:pt x="0" y="436727"/>
                  </a:lnTo>
                  <a:lnTo>
                    <a:pt x="264896" y="159740"/>
                  </a:lnTo>
                  <a:lnTo>
                    <a:pt x="264896" y="93014"/>
                  </a:lnTo>
                  <a:close/>
                </a:path>
                <a:path w="265430" h="995044">
                  <a:moveTo>
                    <a:pt x="264896" y="0"/>
                  </a:moveTo>
                  <a:lnTo>
                    <a:pt x="0" y="276987"/>
                  </a:lnTo>
                  <a:lnTo>
                    <a:pt x="0" y="343725"/>
                  </a:lnTo>
                  <a:lnTo>
                    <a:pt x="264896" y="66738"/>
                  </a:lnTo>
                  <a:lnTo>
                    <a:pt x="264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913763" y="643356"/>
              <a:ext cx="265430" cy="838200"/>
            </a:xfrm>
            <a:custGeom>
              <a:avLst/>
              <a:gdLst/>
              <a:ahLst/>
              <a:cxnLst/>
              <a:rect l="l" t="t" r="r" b="b"/>
              <a:pathLst>
                <a:path w="265430" h="838200">
                  <a:moveTo>
                    <a:pt x="0" y="651116"/>
                  </a:moveTo>
                  <a:lnTo>
                    <a:pt x="0" y="717854"/>
                  </a:lnTo>
                  <a:lnTo>
                    <a:pt x="264896" y="837691"/>
                  </a:lnTo>
                  <a:lnTo>
                    <a:pt x="264896" y="770966"/>
                  </a:lnTo>
                  <a:lnTo>
                    <a:pt x="0" y="651116"/>
                  </a:lnTo>
                  <a:close/>
                </a:path>
                <a:path w="265430" h="838200">
                  <a:moveTo>
                    <a:pt x="0" y="558101"/>
                  </a:moveTo>
                  <a:lnTo>
                    <a:pt x="0" y="624827"/>
                  </a:lnTo>
                  <a:lnTo>
                    <a:pt x="264896" y="744677"/>
                  </a:lnTo>
                  <a:lnTo>
                    <a:pt x="264896" y="677951"/>
                  </a:lnTo>
                  <a:lnTo>
                    <a:pt x="0" y="558101"/>
                  </a:lnTo>
                  <a:close/>
                </a:path>
                <a:path w="265430" h="838200">
                  <a:moveTo>
                    <a:pt x="0" y="465086"/>
                  </a:moveTo>
                  <a:lnTo>
                    <a:pt x="0" y="531812"/>
                  </a:lnTo>
                  <a:lnTo>
                    <a:pt x="264896" y="651662"/>
                  </a:lnTo>
                  <a:lnTo>
                    <a:pt x="264896" y="584936"/>
                  </a:lnTo>
                  <a:lnTo>
                    <a:pt x="0" y="465086"/>
                  </a:lnTo>
                  <a:close/>
                </a:path>
                <a:path w="265430" h="838200">
                  <a:moveTo>
                    <a:pt x="0" y="372071"/>
                  </a:moveTo>
                  <a:lnTo>
                    <a:pt x="0" y="438797"/>
                  </a:lnTo>
                  <a:lnTo>
                    <a:pt x="264896" y="558647"/>
                  </a:lnTo>
                  <a:lnTo>
                    <a:pt x="264896" y="491921"/>
                  </a:lnTo>
                  <a:lnTo>
                    <a:pt x="0" y="372071"/>
                  </a:lnTo>
                  <a:close/>
                </a:path>
                <a:path w="265430" h="838200">
                  <a:moveTo>
                    <a:pt x="0" y="279057"/>
                  </a:moveTo>
                  <a:lnTo>
                    <a:pt x="0" y="345782"/>
                  </a:lnTo>
                  <a:lnTo>
                    <a:pt x="264896" y="465632"/>
                  </a:lnTo>
                  <a:lnTo>
                    <a:pt x="264896" y="398894"/>
                  </a:lnTo>
                  <a:lnTo>
                    <a:pt x="0" y="279057"/>
                  </a:lnTo>
                  <a:close/>
                </a:path>
                <a:path w="265430" h="838200">
                  <a:moveTo>
                    <a:pt x="0" y="186029"/>
                  </a:moveTo>
                  <a:lnTo>
                    <a:pt x="0" y="252768"/>
                  </a:lnTo>
                  <a:lnTo>
                    <a:pt x="264896" y="372617"/>
                  </a:lnTo>
                  <a:lnTo>
                    <a:pt x="264896" y="305879"/>
                  </a:lnTo>
                  <a:lnTo>
                    <a:pt x="0" y="186029"/>
                  </a:lnTo>
                  <a:close/>
                </a:path>
                <a:path w="265430" h="838200">
                  <a:moveTo>
                    <a:pt x="0" y="93014"/>
                  </a:moveTo>
                  <a:lnTo>
                    <a:pt x="0" y="159740"/>
                  </a:lnTo>
                  <a:lnTo>
                    <a:pt x="264896" y="279590"/>
                  </a:lnTo>
                  <a:lnTo>
                    <a:pt x="264896" y="212864"/>
                  </a:lnTo>
                  <a:lnTo>
                    <a:pt x="0" y="93014"/>
                  </a:lnTo>
                  <a:close/>
                </a:path>
                <a:path w="265430" h="838200">
                  <a:moveTo>
                    <a:pt x="0" y="0"/>
                  </a:moveTo>
                  <a:lnTo>
                    <a:pt x="0" y="66738"/>
                  </a:lnTo>
                  <a:lnTo>
                    <a:pt x="264896" y="186575"/>
                  </a:lnTo>
                  <a:lnTo>
                    <a:pt x="264896" y="119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346936" y="1073721"/>
              <a:ext cx="189865" cy="711835"/>
            </a:xfrm>
            <a:custGeom>
              <a:avLst/>
              <a:gdLst/>
              <a:ahLst/>
              <a:cxnLst/>
              <a:rect l="l" t="t" r="r" b="b"/>
              <a:pathLst>
                <a:path w="189865" h="711835">
                  <a:moveTo>
                    <a:pt x="189522" y="465836"/>
                  </a:moveTo>
                  <a:lnTo>
                    <a:pt x="0" y="663994"/>
                  </a:lnTo>
                  <a:lnTo>
                    <a:pt x="0" y="711746"/>
                  </a:lnTo>
                  <a:lnTo>
                    <a:pt x="189522" y="513575"/>
                  </a:lnTo>
                  <a:lnTo>
                    <a:pt x="189522" y="465836"/>
                  </a:lnTo>
                  <a:close/>
                </a:path>
                <a:path w="189865" h="711835">
                  <a:moveTo>
                    <a:pt x="189522" y="399288"/>
                  </a:moveTo>
                  <a:lnTo>
                    <a:pt x="0" y="597446"/>
                  </a:lnTo>
                  <a:lnTo>
                    <a:pt x="0" y="645185"/>
                  </a:lnTo>
                  <a:lnTo>
                    <a:pt x="189522" y="447027"/>
                  </a:lnTo>
                  <a:lnTo>
                    <a:pt x="189522" y="399288"/>
                  </a:lnTo>
                  <a:close/>
                </a:path>
                <a:path w="189865" h="711835">
                  <a:moveTo>
                    <a:pt x="189522" y="332740"/>
                  </a:moveTo>
                  <a:lnTo>
                    <a:pt x="0" y="530910"/>
                  </a:lnTo>
                  <a:lnTo>
                    <a:pt x="0" y="578650"/>
                  </a:lnTo>
                  <a:lnTo>
                    <a:pt x="189522" y="380479"/>
                  </a:lnTo>
                  <a:lnTo>
                    <a:pt x="189522" y="332740"/>
                  </a:lnTo>
                  <a:close/>
                </a:path>
                <a:path w="189865" h="711835">
                  <a:moveTo>
                    <a:pt x="189522" y="266192"/>
                  </a:moveTo>
                  <a:lnTo>
                    <a:pt x="0" y="464362"/>
                  </a:lnTo>
                  <a:lnTo>
                    <a:pt x="0" y="512102"/>
                  </a:lnTo>
                  <a:lnTo>
                    <a:pt x="189522" y="313931"/>
                  </a:lnTo>
                  <a:lnTo>
                    <a:pt x="189522" y="266192"/>
                  </a:lnTo>
                  <a:close/>
                </a:path>
                <a:path w="189865" h="711835">
                  <a:moveTo>
                    <a:pt x="189522" y="199644"/>
                  </a:moveTo>
                  <a:lnTo>
                    <a:pt x="0" y="397814"/>
                  </a:lnTo>
                  <a:lnTo>
                    <a:pt x="0" y="445554"/>
                  </a:lnTo>
                  <a:lnTo>
                    <a:pt x="189522" y="247383"/>
                  </a:lnTo>
                  <a:lnTo>
                    <a:pt x="189522" y="199644"/>
                  </a:lnTo>
                  <a:close/>
                </a:path>
                <a:path w="189865" h="711835">
                  <a:moveTo>
                    <a:pt x="189522" y="133096"/>
                  </a:moveTo>
                  <a:lnTo>
                    <a:pt x="0" y="331266"/>
                  </a:lnTo>
                  <a:lnTo>
                    <a:pt x="0" y="379006"/>
                  </a:lnTo>
                  <a:lnTo>
                    <a:pt x="189522" y="180848"/>
                  </a:lnTo>
                  <a:lnTo>
                    <a:pt x="189522" y="133096"/>
                  </a:lnTo>
                  <a:close/>
                </a:path>
                <a:path w="189865" h="711835">
                  <a:moveTo>
                    <a:pt x="189522" y="66548"/>
                  </a:moveTo>
                  <a:lnTo>
                    <a:pt x="0" y="264718"/>
                  </a:lnTo>
                  <a:lnTo>
                    <a:pt x="0" y="312458"/>
                  </a:lnTo>
                  <a:lnTo>
                    <a:pt x="189522" y="114287"/>
                  </a:lnTo>
                  <a:lnTo>
                    <a:pt x="189522" y="66548"/>
                  </a:lnTo>
                  <a:close/>
                </a:path>
                <a:path w="189865" h="711835">
                  <a:moveTo>
                    <a:pt x="189522" y="0"/>
                  </a:moveTo>
                  <a:lnTo>
                    <a:pt x="0" y="198170"/>
                  </a:lnTo>
                  <a:lnTo>
                    <a:pt x="0" y="245910"/>
                  </a:lnTo>
                  <a:lnTo>
                    <a:pt x="189522" y="47739"/>
                  </a:lnTo>
                  <a:lnTo>
                    <a:pt x="189522" y="0"/>
                  </a:lnTo>
                  <a:close/>
                </a:path>
              </a:pathLst>
            </a:custGeom>
            <a:solidFill>
              <a:srgbClr val="C1B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536522" y="1073721"/>
              <a:ext cx="105410" cy="561340"/>
            </a:xfrm>
            <a:custGeom>
              <a:avLst/>
              <a:gdLst/>
              <a:ahLst/>
              <a:cxnLst/>
              <a:rect l="l" t="t" r="r" b="b"/>
              <a:pathLst>
                <a:path w="105409" h="561339">
                  <a:moveTo>
                    <a:pt x="0" y="465823"/>
                  </a:moveTo>
                  <a:lnTo>
                    <a:pt x="0" y="513575"/>
                  </a:lnTo>
                  <a:lnTo>
                    <a:pt x="105308" y="561212"/>
                  </a:lnTo>
                  <a:lnTo>
                    <a:pt x="105308" y="513473"/>
                  </a:lnTo>
                  <a:lnTo>
                    <a:pt x="0" y="465823"/>
                  </a:lnTo>
                  <a:close/>
                </a:path>
                <a:path w="105409" h="561339">
                  <a:moveTo>
                    <a:pt x="0" y="399287"/>
                  </a:moveTo>
                  <a:lnTo>
                    <a:pt x="0" y="447027"/>
                  </a:lnTo>
                  <a:lnTo>
                    <a:pt x="105308" y="494664"/>
                  </a:lnTo>
                  <a:lnTo>
                    <a:pt x="105308" y="446925"/>
                  </a:lnTo>
                  <a:lnTo>
                    <a:pt x="0" y="399287"/>
                  </a:lnTo>
                  <a:close/>
                </a:path>
                <a:path w="105409" h="561339">
                  <a:moveTo>
                    <a:pt x="0" y="332727"/>
                  </a:moveTo>
                  <a:lnTo>
                    <a:pt x="0" y="380479"/>
                  </a:lnTo>
                  <a:lnTo>
                    <a:pt x="105308" y="428116"/>
                  </a:lnTo>
                  <a:lnTo>
                    <a:pt x="105308" y="380377"/>
                  </a:lnTo>
                  <a:lnTo>
                    <a:pt x="0" y="332727"/>
                  </a:lnTo>
                  <a:close/>
                </a:path>
                <a:path w="105409" h="561339">
                  <a:moveTo>
                    <a:pt x="0" y="266191"/>
                  </a:moveTo>
                  <a:lnTo>
                    <a:pt x="0" y="313931"/>
                  </a:lnTo>
                  <a:lnTo>
                    <a:pt x="105308" y="361568"/>
                  </a:lnTo>
                  <a:lnTo>
                    <a:pt x="105308" y="313829"/>
                  </a:lnTo>
                  <a:lnTo>
                    <a:pt x="0" y="266191"/>
                  </a:lnTo>
                  <a:close/>
                </a:path>
                <a:path w="105409" h="561339">
                  <a:moveTo>
                    <a:pt x="0" y="199643"/>
                  </a:moveTo>
                  <a:lnTo>
                    <a:pt x="0" y="247383"/>
                  </a:lnTo>
                  <a:lnTo>
                    <a:pt x="105308" y="295020"/>
                  </a:lnTo>
                  <a:lnTo>
                    <a:pt x="105308" y="247281"/>
                  </a:lnTo>
                  <a:lnTo>
                    <a:pt x="0" y="199643"/>
                  </a:lnTo>
                  <a:close/>
                </a:path>
                <a:path w="105409" h="561339">
                  <a:moveTo>
                    <a:pt x="0" y="133083"/>
                  </a:moveTo>
                  <a:lnTo>
                    <a:pt x="0" y="180835"/>
                  </a:lnTo>
                  <a:lnTo>
                    <a:pt x="105308" y="228472"/>
                  </a:lnTo>
                  <a:lnTo>
                    <a:pt x="105308" y="180733"/>
                  </a:lnTo>
                  <a:lnTo>
                    <a:pt x="0" y="133083"/>
                  </a:lnTo>
                  <a:close/>
                </a:path>
                <a:path w="105409" h="561339">
                  <a:moveTo>
                    <a:pt x="0" y="66547"/>
                  </a:moveTo>
                  <a:lnTo>
                    <a:pt x="0" y="114287"/>
                  </a:lnTo>
                  <a:lnTo>
                    <a:pt x="105308" y="161924"/>
                  </a:lnTo>
                  <a:lnTo>
                    <a:pt x="105308" y="114185"/>
                  </a:lnTo>
                  <a:lnTo>
                    <a:pt x="0" y="66547"/>
                  </a:lnTo>
                  <a:close/>
                </a:path>
                <a:path w="105409" h="561339">
                  <a:moveTo>
                    <a:pt x="0" y="0"/>
                  </a:moveTo>
                  <a:lnTo>
                    <a:pt x="0" y="47739"/>
                  </a:lnTo>
                  <a:lnTo>
                    <a:pt x="105308" y="95389"/>
                  </a:lnTo>
                  <a:lnTo>
                    <a:pt x="105308" y="47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446466" y="647559"/>
              <a:ext cx="198754" cy="2867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5259558" y="565810"/>
            <a:ext cx="1536192" cy="6934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349250">
              <a:lnSpc>
                <a:spcPts val="1310"/>
              </a:lnSpc>
              <a:spcBef>
                <a:spcPts val="170"/>
              </a:spcBef>
            </a:pP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</a:t>
            </a:r>
            <a:r>
              <a:rPr sz="1100" b="0" spc="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Е</a:t>
            </a:r>
            <a:r>
              <a:rPr sz="1100" b="0" spc="1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П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</a:t>
            </a:r>
            <a:r>
              <a:rPr sz="1100" b="0" spc="-7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</a:t>
            </a:r>
            <a:r>
              <a:rPr sz="1100" b="0" spc="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АМЕ</a:t>
            </a:r>
            <a:r>
              <a:rPr sz="1100" b="0" spc="-1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Н</a:t>
            </a:r>
            <a:r>
              <a:rPr sz="1100" b="0" spc="-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 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АРХИТЕКТУРЫ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250"/>
              </a:lnSpc>
            </a:pPr>
            <a:r>
              <a:rPr sz="1100" b="0" spc="2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И</a:t>
            </a:r>
            <a:r>
              <a:rPr sz="1100" b="0" spc="-2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СТРОИТЕЛЬСТВА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  <a:p>
            <a:pPr marL="12700">
              <a:lnSpc>
                <a:spcPts val="1315"/>
              </a:lnSpc>
            </a:pP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100" b="0" spc="-35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100" b="0" dirty="0">
                <a:solidFill>
                  <a:srgbClr val="FFFFFF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100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0469" y="41751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404" y="4895041"/>
            <a:ext cx="4691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9264" y="5775325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9170">
              <a:buClr>
                <a:srgbClr val="000000"/>
              </a:buClr>
            </a:pPr>
            <a:endParaRPr lang="zh-CN" altLang="en-US" sz="25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4150" y="6613525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768243" y="2502840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03634" y="2221218"/>
            <a:ext cx="53598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8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81737" y="3032125"/>
            <a:ext cx="5352747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Постановление правительства РФ</a:t>
            </a:r>
          </a:p>
          <a:p>
            <a:pPr defTabSz="1219170">
              <a:buClr>
                <a:srgbClr val="000000"/>
              </a:buClr>
            </a:pPr>
            <a:r>
              <a:rPr lang="ru-RU" altLang="zh-CN" sz="2500" kern="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  <a:sym typeface="Arial"/>
              </a:rPr>
              <a:t>от 02.04.2022 № 575:</a:t>
            </a:r>
            <a:endParaRPr lang="zh-CN" altLang="en-US" sz="2500" kern="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矩形 73" descr="e7d195523061f1c060910eeaeeff1464599dc3392e14be42F6605DBF3376AA578EAD49A2F34CDE9F8BA873D9FC4305B94F8C98BE913D0BB55B77B4982D855D57316D9666CF50C0C1F882EEA92AB650396E1778977ABF941FB65177D6883232DFBC3F3168BD9BD0485E96A7ADBC6152F51AEFDD4DC1585EA5788F3B2196A7697FB05ACDF1C9823A42"/>
          <p:cNvSpPr/>
          <p:nvPr/>
        </p:nvSpPr>
        <p:spPr>
          <a:xfrm flipV="1">
            <a:off x="7879519" y="6221899"/>
            <a:ext cx="5359891" cy="60959"/>
          </a:xfrm>
          <a:prstGeom prst="rect">
            <a:avLst/>
          </a:prstGeom>
          <a:solidFill>
            <a:srgbClr val="00A4C3"/>
          </a:solidFill>
          <a:ln>
            <a:solidFill>
              <a:srgbClr val="00A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1867" kern="0">
              <a:solidFill>
                <a:srgbClr val="FFFFFF"/>
              </a:solidFill>
              <a:latin typeface="Arial"/>
              <a:ea typeface="宋体" panose="02010600030101010101" pitchFamily="2" charset="-122"/>
              <a:sym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6810" y="4413652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endParaRPr lang="ru-RU" altLang="zh-CN" sz="12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altLang="zh-CN" sz="22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Продлить на 1 год срок действия РНС, истекающих в период с 13.04.2022 до 01.08.2022</a:t>
            </a:r>
          </a:p>
          <a:p>
            <a:pPr algn="ctr" defTabSz="1219170">
              <a:buClr>
                <a:srgbClr val="000000"/>
              </a:buClr>
            </a:pPr>
            <a:endParaRPr lang="zh-CN" altLang="en-US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C:\Users\merkulova\Desktop\12.jpg826CA666-426E-4074-8B35-F0D504086368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574925"/>
            <a:ext cx="5791200" cy="49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2466" y="1935674"/>
            <a:ext cx="7472884" cy="2168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000" b="1" dirty="0">
                <a:solidFill>
                  <a:schemeClr val="accent1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СПАСИБО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7000" b="1" dirty="0">
                <a:solidFill>
                  <a:schemeClr val="accent1">
                    <a:lumMod val="75000"/>
                  </a:schemeClr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ЗА ВНИМАНИЕ!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81416" y="598741"/>
            <a:ext cx="12934950" cy="2239645"/>
            <a:chOff x="1481416" y="598741"/>
            <a:chExt cx="12934950" cy="2239645"/>
          </a:xfrm>
        </p:grpSpPr>
        <p:sp>
          <p:nvSpPr>
            <p:cNvPr id="4" name="object 4"/>
            <p:cNvSpPr/>
            <p:nvPr/>
          </p:nvSpPr>
          <p:spPr>
            <a:xfrm>
              <a:off x="1481416" y="2235707"/>
              <a:ext cx="297815" cy="602615"/>
            </a:xfrm>
            <a:custGeom>
              <a:avLst/>
              <a:gdLst/>
              <a:ahLst/>
              <a:cxnLst/>
              <a:rect l="l" t="t" r="r" b="b"/>
              <a:pathLst>
                <a:path w="297814" h="602614">
                  <a:moveTo>
                    <a:pt x="0" y="0"/>
                  </a:moveTo>
                  <a:lnTo>
                    <a:pt x="0" y="602386"/>
                  </a:lnTo>
                  <a:lnTo>
                    <a:pt x="297357" y="301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45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83184" y="598741"/>
              <a:ext cx="1033144" cy="1522095"/>
            </a:xfrm>
            <a:custGeom>
              <a:avLst/>
              <a:gdLst/>
              <a:ahLst/>
              <a:cxnLst/>
              <a:rect l="l" t="t" r="r" b="b"/>
              <a:pathLst>
                <a:path w="1033144" h="1522095">
                  <a:moveTo>
                    <a:pt x="1032586" y="0"/>
                  </a:moveTo>
                  <a:lnTo>
                    <a:pt x="0" y="0"/>
                  </a:lnTo>
                  <a:lnTo>
                    <a:pt x="0" y="1521510"/>
                  </a:lnTo>
                  <a:lnTo>
                    <a:pt x="1032586" y="1521510"/>
                  </a:lnTo>
                  <a:lnTo>
                    <a:pt x="1032586" y="0"/>
                  </a:lnTo>
                  <a:close/>
                </a:path>
              </a:pathLst>
            </a:custGeom>
            <a:solidFill>
              <a:srgbClr val="0D41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48689" y="678332"/>
              <a:ext cx="384175" cy="1441450"/>
            </a:xfrm>
            <a:custGeom>
              <a:avLst/>
              <a:gdLst/>
              <a:ahLst/>
              <a:cxnLst/>
              <a:rect l="l" t="t" r="r" b="b"/>
              <a:pathLst>
                <a:path w="384175" h="1441450">
                  <a:moveTo>
                    <a:pt x="383667" y="943089"/>
                  </a:moveTo>
                  <a:lnTo>
                    <a:pt x="0" y="1344269"/>
                  </a:lnTo>
                  <a:lnTo>
                    <a:pt x="0" y="1440929"/>
                  </a:lnTo>
                  <a:lnTo>
                    <a:pt x="383667" y="1039736"/>
                  </a:lnTo>
                  <a:lnTo>
                    <a:pt x="383667" y="943089"/>
                  </a:lnTo>
                  <a:close/>
                </a:path>
                <a:path w="384175" h="1441450">
                  <a:moveTo>
                    <a:pt x="383667" y="808354"/>
                  </a:moveTo>
                  <a:lnTo>
                    <a:pt x="0" y="1209547"/>
                  </a:lnTo>
                  <a:lnTo>
                    <a:pt x="0" y="1306194"/>
                  </a:lnTo>
                  <a:lnTo>
                    <a:pt x="383667" y="905001"/>
                  </a:lnTo>
                  <a:lnTo>
                    <a:pt x="383667" y="808354"/>
                  </a:lnTo>
                  <a:close/>
                </a:path>
                <a:path w="384175" h="1441450">
                  <a:moveTo>
                    <a:pt x="383667" y="673633"/>
                  </a:moveTo>
                  <a:lnTo>
                    <a:pt x="0" y="1074826"/>
                  </a:lnTo>
                  <a:lnTo>
                    <a:pt x="0" y="1171473"/>
                  </a:lnTo>
                  <a:lnTo>
                    <a:pt x="383667" y="770280"/>
                  </a:lnTo>
                  <a:lnTo>
                    <a:pt x="383667" y="673633"/>
                  </a:lnTo>
                  <a:close/>
                </a:path>
                <a:path w="384175" h="1441450">
                  <a:moveTo>
                    <a:pt x="383667" y="538899"/>
                  </a:moveTo>
                  <a:lnTo>
                    <a:pt x="0" y="940092"/>
                  </a:lnTo>
                  <a:lnTo>
                    <a:pt x="0" y="1036751"/>
                  </a:lnTo>
                  <a:lnTo>
                    <a:pt x="383667" y="635558"/>
                  </a:lnTo>
                  <a:lnTo>
                    <a:pt x="383667" y="538899"/>
                  </a:lnTo>
                  <a:close/>
                </a:path>
                <a:path w="384175" h="1441450">
                  <a:moveTo>
                    <a:pt x="383667" y="404177"/>
                  </a:moveTo>
                  <a:lnTo>
                    <a:pt x="0" y="805370"/>
                  </a:lnTo>
                  <a:lnTo>
                    <a:pt x="0" y="902017"/>
                  </a:lnTo>
                  <a:lnTo>
                    <a:pt x="383667" y="500824"/>
                  </a:lnTo>
                  <a:lnTo>
                    <a:pt x="383667" y="404177"/>
                  </a:lnTo>
                  <a:close/>
                </a:path>
                <a:path w="384175" h="1441450">
                  <a:moveTo>
                    <a:pt x="383667" y="269455"/>
                  </a:moveTo>
                  <a:lnTo>
                    <a:pt x="0" y="670636"/>
                  </a:lnTo>
                  <a:lnTo>
                    <a:pt x="0" y="767295"/>
                  </a:lnTo>
                  <a:lnTo>
                    <a:pt x="383667" y="366102"/>
                  </a:lnTo>
                  <a:lnTo>
                    <a:pt x="383667" y="269455"/>
                  </a:lnTo>
                  <a:close/>
                </a:path>
                <a:path w="384175" h="1441450">
                  <a:moveTo>
                    <a:pt x="383667" y="134721"/>
                  </a:moveTo>
                  <a:lnTo>
                    <a:pt x="0" y="535914"/>
                  </a:lnTo>
                  <a:lnTo>
                    <a:pt x="0" y="632561"/>
                  </a:lnTo>
                  <a:lnTo>
                    <a:pt x="383667" y="231381"/>
                  </a:lnTo>
                  <a:lnTo>
                    <a:pt x="383667" y="134721"/>
                  </a:lnTo>
                  <a:close/>
                </a:path>
                <a:path w="384175" h="1441450">
                  <a:moveTo>
                    <a:pt x="383667" y="0"/>
                  </a:moveTo>
                  <a:lnTo>
                    <a:pt x="0" y="401192"/>
                  </a:lnTo>
                  <a:lnTo>
                    <a:pt x="0" y="497839"/>
                  </a:lnTo>
                  <a:lnTo>
                    <a:pt x="383667" y="96646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32344" y="678344"/>
              <a:ext cx="384175" cy="1213485"/>
            </a:xfrm>
            <a:custGeom>
              <a:avLst/>
              <a:gdLst/>
              <a:ahLst/>
              <a:cxnLst/>
              <a:rect l="l" t="t" r="r" b="b"/>
              <a:pathLst>
                <a:path w="384175" h="1213485">
                  <a:moveTo>
                    <a:pt x="0" y="943076"/>
                  </a:moveTo>
                  <a:lnTo>
                    <a:pt x="0" y="1039736"/>
                  </a:lnTo>
                  <a:lnTo>
                    <a:pt x="383679" y="1213319"/>
                  </a:lnTo>
                  <a:lnTo>
                    <a:pt x="383679" y="1116660"/>
                  </a:lnTo>
                  <a:lnTo>
                    <a:pt x="0" y="943076"/>
                  </a:lnTo>
                  <a:close/>
                </a:path>
                <a:path w="384175" h="1213485">
                  <a:moveTo>
                    <a:pt x="0" y="808354"/>
                  </a:moveTo>
                  <a:lnTo>
                    <a:pt x="0" y="905001"/>
                  </a:lnTo>
                  <a:lnTo>
                    <a:pt x="383679" y="1078585"/>
                  </a:lnTo>
                  <a:lnTo>
                    <a:pt x="383679" y="981938"/>
                  </a:lnTo>
                  <a:lnTo>
                    <a:pt x="0" y="808354"/>
                  </a:lnTo>
                  <a:close/>
                </a:path>
                <a:path w="384175" h="1213485">
                  <a:moveTo>
                    <a:pt x="0" y="673633"/>
                  </a:moveTo>
                  <a:lnTo>
                    <a:pt x="0" y="770280"/>
                  </a:lnTo>
                  <a:lnTo>
                    <a:pt x="383679" y="943863"/>
                  </a:lnTo>
                  <a:lnTo>
                    <a:pt x="383679" y="847216"/>
                  </a:lnTo>
                  <a:lnTo>
                    <a:pt x="0" y="673633"/>
                  </a:lnTo>
                  <a:close/>
                </a:path>
                <a:path w="384175" h="1213485">
                  <a:moveTo>
                    <a:pt x="0" y="538899"/>
                  </a:moveTo>
                  <a:lnTo>
                    <a:pt x="0" y="635558"/>
                  </a:lnTo>
                  <a:lnTo>
                    <a:pt x="383679" y="809155"/>
                  </a:lnTo>
                  <a:lnTo>
                    <a:pt x="383679" y="712495"/>
                  </a:lnTo>
                  <a:lnTo>
                    <a:pt x="0" y="538899"/>
                  </a:lnTo>
                  <a:close/>
                </a:path>
                <a:path w="384175" h="1213485">
                  <a:moveTo>
                    <a:pt x="0" y="404177"/>
                  </a:moveTo>
                  <a:lnTo>
                    <a:pt x="0" y="500824"/>
                  </a:lnTo>
                  <a:lnTo>
                    <a:pt x="383679" y="674408"/>
                  </a:lnTo>
                  <a:lnTo>
                    <a:pt x="383679" y="577761"/>
                  </a:lnTo>
                  <a:lnTo>
                    <a:pt x="0" y="404177"/>
                  </a:lnTo>
                  <a:close/>
                </a:path>
                <a:path w="384175" h="1213485">
                  <a:moveTo>
                    <a:pt x="0" y="269443"/>
                  </a:moveTo>
                  <a:lnTo>
                    <a:pt x="0" y="366102"/>
                  </a:lnTo>
                  <a:lnTo>
                    <a:pt x="383679" y="539699"/>
                  </a:lnTo>
                  <a:lnTo>
                    <a:pt x="383679" y="443026"/>
                  </a:lnTo>
                  <a:lnTo>
                    <a:pt x="0" y="269443"/>
                  </a:lnTo>
                  <a:close/>
                </a:path>
                <a:path w="384175" h="1213485">
                  <a:moveTo>
                    <a:pt x="0" y="134721"/>
                  </a:moveTo>
                  <a:lnTo>
                    <a:pt x="0" y="231368"/>
                  </a:lnTo>
                  <a:lnTo>
                    <a:pt x="383679" y="404952"/>
                  </a:lnTo>
                  <a:lnTo>
                    <a:pt x="383679" y="308305"/>
                  </a:lnTo>
                  <a:lnTo>
                    <a:pt x="0" y="134721"/>
                  </a:lnTo>
                  <a:close/>
                </a:path>
                <a:path w="384175" h="1213485">
                  <a:moveTo>
                    <a:pt x="0" y="0"/>
                  </a:moveTo>
                  <a:lnTo>
                    <a:pt x="0" y="96646"/>
                  </a:lnTo>
                  <a:lnTo>
                    <a:pt x="383679" y="270243"/>
                  </a:lnTo>
                  <a:lnTo>
                    <a:pt x="383679" y="173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211428" y="1301686"/>
              <a:ext cx="274955" cy="1031240"/>
            </a:xfrm>
            <a:custGeom>
              <a:avLst/>
              <a:gdLst/>
              <a:ahLst/>
              <a:cxnLst/>
              <a:rect l="l" t="t" r="r" b="b"/>
              <a:pathLst>
                <a:path w="274955" h="1031239">
                  <a:moveTo>
                    <a:pt x="274497" y="674700"/>
                  </a:moveTo>
                  <a:lnTo>
                    <a:pt x="0" y="961732"/>
                  </a:lnTo>
                  <a:lnTo>
                    <a:pt x="0" y="1030871"/>
                  </a:lnTo>
                  <a:lnTo>
                    <a:pt x="274497" y="743851"/>
                  </a:lnTo>
                  <a:lnTo>
                    <a:pt x="274497" y="674700"/>
                  </a:lnTo>
                  <a:close/>
                </a:path>
                <a:path w="274955" h="1031239">
                  <a:moveTo>
                    <a:pt x="274497" y="578332"/>
                  </a:moveTo>
                  <a:lnTo>
                    <a:pt x="0" y="865339"/>
                  </a:lnTo>
                  <a:lnTo>
                    <a:pt x="0" y="934504"/>
                  </a:lnTo>
                  <a:lnTo>
                    <a:pt x="274497" y="647471"/>
                  </a:lnTo>
                  <a:lnTo>
                    <a:pt x="274497" y="578332"/>
                  </a:lnTo>
                  <a:close/>
                </a:path>
                <a:path w="274955" h="1031239">
                  <a:moveTo>
                    <a:pt x="274497" y="481939"/>
                  </a:moveTo>
                  <a:lnTo>
                    <a:pt x="0" y="768959"/>
                  </a:lnTo>
                  <a:lnTo>
                    <a:pt x="0" y="838111"/>
                  </a:lnTo>
                  <a:lnTo>
                    <a:pt x="274497" y="551078"/>
                  </a:lnTo>
                  <a:lnTo>
                    <a:pt x="274497" y="481939"/>
                  </a:lnTo>
                  <a:close/>
                </a:path>
                <a:path w="274955" h="1031239">
                  <a:moveTo>
                    <a:pt x="274497" y="385546"/>
                  </a:moveTo>
                  <a:lnTo>
                    <a:pt x="0" y="672579"/>
                  </a:lnTo>
                  <a:lnTo>
                    <a:pt x="0" y="741718"/>
                  </a:lnTo>
                  <a:lnTo>
                    <a:pt x="274497" y="454685"/>
                  </a:lnTo>
                  <a:lnTo>
                    <a:pt x="274497" y="385546"/>
                  </a:lnTo>
                  <a:close/>
                </a:path>
                <a:path w="274955" h="1031239">
                  <a:moveTo>
                    <a:pt x="274497" y="289153"/>
                  </a:moveTo>
                  <a:lnTo>
                    <a:pt x="0" y="576186"/>
                  </a:lnTo>
                  <a:lnTo>
                    <a:pt x="0" y="645325"/>
                  </a:lnTo>
                  <a:lnTo>
                    <a:pt x="274497" y="358292"/>
                  </a:lnTo>
                  <a:lnTo>
                    <a:pt x="274497" y="289153"/>
                  </a:lnTo>
                  <a:close/>
                </a:path>
                <a:path w="274955" h="1031239">
                  <a:moveTo>
                    <a:pt x="274497" y="192760"/>
                  </a:moveTo>
                  <a:lnTo>
                    <a:pt x="0" y="479793"/>
                  </a:lnTo>
                  <a:lnTo>
                    <a:pt x="0" y="548944"/>
                  </a:lnTo>
                  <a:lnTo>
                    <a:pt x="274497" y="261924"/>
                  </a:lnTo>
                  <a:lnTo>
                    <a:pt x="274497" y="192760"/>
                  </a:lnTo>
                  <a:close/>
                </a:path>
                <a:path w="274955" h="1031239">
                  <a:moveTo>
                    <a:pt x="274497" y="96380"/>
                  </a:moveTo>
                  <a:lnTo>
                    <a:pt x="0" y="383400"/>
                  </a:lnTo>
                  <a:lnTo>
                    <a:pt x="0" y="452551"/>
                  </a:lnTo>
                  <a:lnTo>
                    <a:pt x="274497" y="165531"/>
                  </a:lnTo>
                  <a:lnTo>
                    <a:pt x="274497" y="96380"/>
                  </a:lnTo>
                  <a:close/>
                </a:path>
                <a:path w="274955" h="1031239">
                  <a:moveTo>
                    <a:pt x="274497" y="0"/>
                  </a:moveTo>
                  <a:lnTo>
                    <a:pt x="0" y="287019"/>
                  </a:lnTo>
                  <a:lnTo>
                    <a:pt x="0" y="356158"/>
                  </a:lnTo>
                  <a:lnTo>
                    <a:pt x="274497" y="69138"/>
                  </a:lnTo>
                  <a:lnTo>
                    <a:pt x="274497" y="0"/>
                  </a:lnTo>
                  <a:close/>
                </a:path>
              </a:pathLst>
            </a:custGeom>
            <a:solidFill>
              <a:srgbClr val="9B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486002" y="1301686"/>
              <a:ext cx="153035" cy="813435"/>
            </a:xfrm>
            <a:custGeom>
              <a:avLst/>
              <a:gdLst/>
              <a:ahLst/>
              <a:cxnLst/>
              <a:rect l="l" t="t" r="r" b="b"/>
              <a:pathLst>
                <a:path w="153034" h="813435">
                  <a:moveTo>
                    <a:pt x="0" y="674712"/>
                  </a:moveTo>
                  <a:lnTo>
                    <a:pt x="0" y="743851"/>
                  </a:lnTo>
                  <a:lnTo>
                    <a:pt x="152526" y="812863"/>
                  </a:lnTo>
                  <a:lnTo>
                    <a:pt x="152526" y="743712"/>
                  </a:lnTo>
                  <a:lnTo>
                    <a:pt x="0" y="674712"/>
                  </a:lnTo>
                  <a:close/>
                </a:path>
                <a:path w="153034" h="813435">
                  <a:moveTo>
                    <a:pt x="0" y="578332"/>
                  </a:moveTo>
                  <a:lnTo>
                    <a:pt x="0" y="647471"/>
                  </a:lnTo>
                  <a:lnTo>
                    <a:pt x="152526" y="716483"/>
                  </a:lnTo>
                  <a:lnTo>
                    <a:pt x="152526" y="647331"/>
                  </a:lnTo>
                  <a:lnTo>
                    <a:pt x="0" y="578332"/>
                  </a:lnTo>
                  <a:close/>
                </a:path>
                <a:path w="153034" h="813435">
                  <a:moveTo>
                    <a:pt x="0" y="481939"/>
                  </a:moveTo>
                  <a:lnTo>
                    <a:pt x="0" y="551078"/>
                  </a:lnTo>
                  <a:lnTo>
                    <a:pt x="152526" y="620090"/>
                  </a:lnTo>
                  <a:lnTo>
                    <a:pt x="152526" y="550938"/>
                  </a:lnTo>
                  <a:lnTo>
                    <a:pt x="0" y="481939"/>
                  </a:lnTo>
                  <a:close/>
                </a:path>
                <a:path w="153034" h="813435">
                  <a:moveTo>
                    <a:pt x="0" y="385546"/>
                  </a:moveTo>
                  <a:lnTo>
                    <a:pt x="0" y="454685"/>
                  </a:lnTo>
                  <a:lnTo>
                    <a:pt x="152526" y="523697"/>
                  </a:lnTo>
                  <a:lnTo>
                    <a:pt x="152526" y="454558"/>
                  </a:lnTo>
                  <a:lnTo>
                    <a:pt x="0" y="385546"/>
                  </a:lnTo>
                  <a:close/>
                </a:path>
                <a:path w="153034" h="813435">
                  <a:moveTo>
                    <a:pt x="0" y="289153"/>
                  </a:moveTo>
                  <a:lnTo>
                    <a:pt x="0" y="358292"/>
                  </a:lnTo>
                  <a:lnTo>
                    <a:pt x="152526" y="427316"/>
                  </a:lnTo>
                  <a:lnTo>
                    <a:pt x="152526" y="358165"/>
                  </a:lnTo>
                  <a:lnTo>
                    <a:pt x="0" y="289153"/>
                  </a:lnTo>
                  <a:close/>
                </a:path>
                <a:path w="153034" h="813435">
                  <a:moveTo>
                    <a:pt x="0" y="192760"/>
                  </a:moveTo>
                  <a:lnTo>
                    <a:pt x="0" y="261924"/>
                  </a:lnTo>
                  <a:lnTo>
                    <a:pt x="152526" y="330923"/>
                  </a:lnTo>
                  <a:lnTo>
                    <a:pt x="152526" y="261772"/>
                  </a:lnTo>
                  <a:lnTo>
                    <a:pt x="0" y="192760"/>
                  </a:lnTo>
                  <a:close/>
                </a:path>
                <a:path w="153034" h="813435">
                  <a:moveTo>
                    <a:pt x="0" y="96380"/>
                  </a:moveTo>
                  <a:lnTo>
                    <a:pt x="0" y="165531"/>
                  </a:lnTo>
                  <a:lnTo>
                    <a:pt x="152526" y="234530"/>
                  </a:lnTo>
                  <a:lnTo>
                    <a:pt x="152526" y="165392"/>
                  </a:lnTo>
                  <a:lnTo>
                    <a:pt x="0" y="96380"/>
                  </a:lnTo>
                  <a:close/>
                </a:path>
                <a:path w="153034" h="813435">
                  <a:moveTo>
                    <a:pt x="0" y="0"/>
                  </a:moveTo>
                  <a:lnTo>
                    <a:pt x="0" y="69138"/>
                  </a:lnTo>
                  <a:lnTo>
                    <a:pt x="152526" y="138137"/>
                  </a:lnTo>
                  <a:lnTo>
                    <a:pt x="152526" y="68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74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2">
            <a:extLst>
              <a:ext uri="{FF2B5EF4-FFF2-40B4-BE49-F238E27FC236}">
                <a16:creationId xmlns="" xmlns:a16="http://schemas.microsoft.com/office/drawing/2014/main" id="{70E2970F-57F4-4862-83ED-F50BC3B01DAE}"/>
              </a:ext>
            </a:extLst>
          </p:cNvPr>
          <p:cNvSpPr txBox="1"/>
          <p:nvPr/>
        </p:nvSpPr>
        <p:spPr>
          <a:xfrm>
            <a:off x="14519146" y="518811"/>
            <a:ext cx="2276604" cy="87908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241935">
              <a:lnSpc>
                <a:spcPct val="100000"/>
              </a:lnSpc>
              <a:spcBef>
                <a:spcPts val="135"/>
              </a:spcBef>
            </a:pPr>
            <a:r>
              <a:rPr lang="ru-RU"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ДЕПАРТАМЕНТ АРХИТЕКТУРЫ И СТРОИТЕЛЬСТВА </a:t>
            </a:r>
            <a:r>
              <a:rPr sz="1400" b="1" spc="1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ТОМСКОЙ</a:t>
            </a:r>
            <a:r>
              <a:rPr sz="1400" b="1" spc="-60" dirty="0" smtClean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 </a:t>
            </a:r>
            <a:r>
              <a:rPr sz="1400" b="1" spc="15" dirty="0">
                <a:solidFill>
                  <a:srgbClr val="174571"/>
                </a:solidFill>
                <a:latin typeface="PT Astra Sans" panose="020B0603020203020204" pitchFamily="34" charset="-52"/>
                <a:ea typeface="PT Astra Sans" panose="020B0603020203020204" pitchFamily="34" charset="-52"/>
                <a:cs typeface="Roboto"/>
              </a:rPr>
              <a:t>ОБЛАСТИ</a:t>
            </a:r>
            <a:endParaRPr sz="1400" b="1" dirty="0">
              <a:latin typeface="PT Astra Sans" panose="020B0603020203020204" pitchFamily="34" charset="-52"/>
              <a:ea typeface="PT Astra Sans" panose="020B0603020203020204" pitchFamily="34" charset="-52"/>
              <a:cs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347</Words>
  <Application>Microsoft Office PowerPoint</Application>
  <PresentationFormat>Произвольный</PresentationFormat>
  <Paragraphs>63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«Новое» в осуществлении государственного контроля  в 2022 году</vt:lpstr>
      <vt:lpstr>Мораторий на проверки в 2022 году</vt:lpstr>
      <vt:lpstr>Мораторий на проверки в 2022 году</vt:lpstr>
      <vt:lpstr>Мораторий на банкротство застройщиков</vt:lpstr>
      <vt:lpstr>Применение неустоек (штрафы, пени)</vt:lpstr>
      <vt:lpstr>Продление разрешений на строительство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ЕВ-итоги-2020</dc:title>
  <dc:creator>Анна Павловна Подорова</dc:creator>
  <cp:lastModifiedBy>Евгения Николаевна Меркулова</cp:lastModifiedBy>
  <cp:revision>137</cp:revision>
  <dcterms:created xsi:type="dcterms:W3CDTF">2020-02-04T11:28:23Z</dcterms:created>
  <dcterms:modified xsi:type="dcterms:W3CDTF">2022-06-20T11:14:48Z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2020-01-31T00:00:00Z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2020-02-04T00:00:00Z</vt:filetime>
  </property>
</Properties>
</file>